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 id="285" r:id="rId63"/>
    <p:sldId id="286" r:id="rId64"/>
    <p:sldId id="287" r:id="rId65"/>
    <p:sldId id="288" r:id="rId66"/>
    <p:sldId id="289" r:id="rId67"/>
    <p:sldId id="290" r:id="rId68"/>
    <p:sldId id="291" r:id="rId69"/>
    <p:sldId id="292" r:id="rId70"/>
    <p:sldId id="293" r:id="rId71"/>
    <p:sldId id="294" r:id="rId72"/>
    <p:sldId id="295" r:id="rId73"/>
    <p:sldId id="296" r:id="rId74"/>
    <p:sldId id="297" r:id="rId75"/>
    <p:sldId id="298" r:id="rId76"/>
    <p:sldId id="299" r:id="rId77"/>
    <p:sldId id="300" r:id="rId78"/>
    <p:sldId id="301" r:id="rId79"/>
    <p:sldId id="302" r:id="rId8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Public Sans" charset="1" panose="00000000000000000000"/>
      <p:regular r:id="rId16"/>
    </p:embeddedFont>
    <p:embeddedFont>
      <p:font typeface="Public Sans Bold" charset="1" panose="00000000000000000000"/>
      <p:regular r:id="rId17"/>
    </p:embeddedFont>
    <p:embeddedFont>
      <p:font typeface="Public Sans Italics" charset="1" panose="00000000000000000000"/>
      <p:regular r:id="rId18"/>
    </p:embeddedFont>
    <p:embeddedFont>
      <p:font typeface="Public Sans Bold Italics" charset="1" panose="00000000000000000000"/>
      <p:regular r:id="rId19"/>
    </p:embeddedFont>
    <p:embeddedFont>
      <p:font typeface="Public Sans Thin" charset="1" panose="00000000000000000000"/>
      <p:regular r:id="rId20"/>
    </p:embeddedFont>
    <p:embeddedFont>
      <p:font typeface="Public Sans Thin Italics" charset="1" panose="00000000000000000000"/>
      <p:regular r:id="rId21"/>
    </p:embeddedFont>
    <p:embeddedFont>
      <p:font typeface="Public Sans Medium" charset="1" panose="00000000000000000000"/>
      <p:regular r:id="rId22"/>
    </p:embeddedFont>
    <p:embeddedFont>
      <p:font typeface="Public Sans Medium Italics" charset="1" panose="00000000000000000000"/>
      <p:regular r:id="rId23"/>
    </p:embeddedFont>
    <p:embeddedFont>
      <p:font typeface="Public Sans Heavy" charset="1" panose="00000000000000000000"/>
      <p:regular r:id="rId24"/>
    </p:embeddedFont>
    <p:embeddedFont>
      <p:font typeface="Public Sans Heavy Italics" charset="1" panose="00000000000000000000"/>
      <p:regular r:id="rId25"/>
    </p:embeddedFont>
    <p:embeddedFont>
      <p:font typeface="Open Sans" charset="1" panose="020B0606030504020204"/>
      <p:regular r:id="rId26"/>
    </p:embeddedFont>
    <p:embeddedFont>
      <p:font typeface="Open Sans Bold" charset="1" panose="020B0806030504020204"/>
      <p:regular r:id="rId27"/>
    </p:embeddedFont>
    <p:embeddedFont>
      <p:font typeface="Open Sans Italics" charset="1" panose="020B0606030504020204"/>
      <p:regular r:id="rId28"/>
    </p:embeddedFont>
    <p:embeddedFont>
      <p:font typeface="Open Sans Bold Italics" charset="1" panose="020B0806030504020204"/>
      <p:regular r:id="rId29"/>
    </p:embeddedFont>
    <p:embeddedFont>
      <p:font typeface="Open Sans Light" charset="1" panose="020B0306030504020204"/>
      <p:regular r:id="rId30"/>
    </p:embeddedFont>
    <p:embeddedFont>
      <p:font typeface="Open Sans Light Italics" charset="1" panose="020B0306030504020204"/>
      <p:regular r:id="rId31"/>
    </p:embeddedFont>
    <p:embeddedFont>
      <p:font typeface="Open Sans Ultra-Bold" charset="1" panose="00000000000000000000"/>
      <p:regular r:id="rId32"/>
    </p:embeddedFont>
    <p:embeddedFont>
      <p:font typeface="Open Sans Ultra-Bold Italics" charset="1" panose="000000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57" Target="slides/slide24.xml" Type="http://schemas.openxmlformats.org/officeDocument/2006/relationships/slide"/><Relationship Id="rId58" Target="slides/slide25.xml" Type="http://schemas.openxmlformats.org/officeDocument/2006/relationships/slide"/><Relationship Id="rId59" Target="slides/slide26.xml" Type="http://schemas.openxmlformats.org/officeDocument/2006/relationships/slide"/><Relationship Id="rId6" Target="fonts/font6.fntdata" Type="http://schemas.openxmlformats.org/officeDocument/2006/relationships/font"/><Relationship Id="rId60" Target="slides/slide27.xml" Type="http://schemas.openxmlformats.org/officeDocument/2006/relationships/slide"/><Relationship Id="rId61" Target="slides/slide28.xml" Type="http://schemas.openxmlformats.org/officeDocument/2006/relationships/slide"/><Relationship Id="rId62" Target="slides/slide29.xml" Type="http://schemas.openxmlformats.org/officeDocument/2006/relationships/slide"/><Relationship Id="rId63" Target="slides/slide30.xml" Type="http://schemas.openxmlformats.org/officeDocument/2006/relationships/slide"/><Relationship Id="rId64" Target="slides/slide31.xml" Type="http://schemas.openxmlformats.org/officeDocument/2006/relationships/slide"/><Relationship Id="rId65" Target="slides/slide32.xml" Type="http://schemas.openxmlformats.org/officeDocument/2006/relationships/slide"/><Relationship Id="rId66" Target="slides/slide33.xml" Type="http://schemas.openxmlformats.org/officeDocument/2006/relationships/slide"/><Relationship Id="rId67" Target="slides/slide34.xml" Type="http://schemas.openxmlformats.org/officeDocument/2006/relationships/slide"/><Relationship Id="rId68" Target="slides/slide35.xml" Type="http://schemas.openxmlformats.org/officeDocument/2006/relationships/slide"/><Relationship Id="rId69" Target="slides/slide36.xml" Type="http://schemas.openxmlformats.org/officeDocument/2006/relationships/slide"/><Relationship Id="rId7" Target="fonts/font7.fntdata" Type="http://schemas.openxmlformats.org/officeDocument/2006/relationships/font"/><Relationship Id="rId70" Target="slides/slide37.xml" Type="http://schemas.openxmlformats.org/officeDocument/2006/relationships/slide"/><Relationship Id="rId71" Target="slides/slide38.xml" Type="http://schemas.openxmlformats.org/officeDocument/2006/relationships/slide"/><Relationship Id="rId72" Target="slides/slide39.xml" Type="http://schemas.openxmlformats.org/officeDocument/2006/relationships/slide"/><Relationship Id="rId73" Target="slides/slide40.xml" Type="http://schemas.openxmlformats.org/officeDocument/2006/relationships/slide"/><Relationship Id="rId74" Target="slides/slide41.xml" Type="http://schemas.openxmlformats.org/officeDocument/2006/relationships/slide"/><Relationship Id="rId75" Target="slides/slide42.xml" Type="http://schemas.openxmlformats.org/officeDocument/2006/relationships/slide"/><Relationship Id="rId76" Target="slides/slide43.xml" Type="http://schemas.openxmlformats.org/officeDocument/2006/relationships/slide"/><Relationship Id="rId77" Target="slides/slide44.xml" Type="http://schemas.openxmlformats.org/officeDocument/2006/relationships/slide"/><Relationship Id="rId78" Target="slides/slide45.xml" Type="http://schemas.openxmlformats.org/officeDocument/2006/relationships/slide"/><Relationship Id="rId79" Target="slides/slide46.xml" Type="http://schemas.openxmlformats.org/officeDocument/2006/relationships/slide"/><Relationship Id="rId8" Target="fonts/font8.fntdata" Type="http://schemas.openxmlformats.org/officeDocument/2006/relationships/font"/><Relationship Id="rId80" Target="slides/slide47.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8.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9.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40.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14" Target="../media/image18.png" Type="http://schemas.openxmlformats.org/officeDocument/2006/relationships/image"/><Relationship Id="rId15" Target="../media/image19.svg" Type="http://schemas.openxmlformats.org/officeDocument/2006/relationships/image"/><Relationship Id="rId16" Target="../media/image22.png" Type="http://schemas.openxmlformats.org/officeDocument/2006/relationships/image"/><Relationship Id="rId17" Target="../media/image23.svg" Type="http://schemas.openxmlformats.org/officeDocument/2006/relationships/image"/><Relationship Id="rId18" Target="../media/image24.png" Type="http://schemas.openxmlformats.org/officeDocument/2006/relationships/image"/><Relationship Id="rId19" Target="../media/image25.svg" Type="http://schemas.openxmlformats.org/officeDocument/2006/relationships/image"/><Relationship Id="rId2" Target="../media/image2.png" Type="http://schemas.openxmlformats.org/officeDocument/2006/relationships/image"/><Relationship Id="rId20" Target="../media/image26.png" Type="http://schemas.openxmlformats.org/officeDocument/2006/relationships/image"/><Relationship Id="rId21" Target="../media/image27.svg" Type="http://schemas.openxmlformats.org/officeDocument/2006/relationships/image"/><Relationship Id="rId22" Target="../media/image28.png" Type="http://schemas.openxmlformats.org/officeDocument/2006/relationships/image"/><Relationship Id="rId23" Target="../media/image29.svg" Type="http://schemas.openxmlformats.org/officeDocument/2006/relationships/image"/><Relationship Id="rId24" Target="../media/image41.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42.png" Type="http://schemas.openxmlformats.org/officeDocument/2006/relationships/image"/><Relationship Id="rId32" Target="../media/image43.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44.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45.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46.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47.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48.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49.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50.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51.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5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53.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54.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svg" Type="http://schemas.openxmlformats.org/officeDocument/2006/relationships/image"/><Relationship Id="rId11" Target="../media/image63.png" Type="http://schemas.openxmlformats.org/officeDocument/2006/relationships/image"/><Relationship Id="rId12" Target="../media/image64.svg" Type="http://schemas.openxmlformats.org/officeDocument/2006/relationships/image"/><Relationship Id="rId13" Target="../media/image65.png" Type="http://schemas.openxmlformats.org/officeDocument/2006/relationships/image"/><Relationship Id="rId14" Target="../media/image66.svg" Type="http://schemas.openxmlformats.org/officeDocument/2006/relationships/image"/><Relationship Id="rId2" Target="../media/image1.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59.png" Type="http://schemas.openxmlformats.org/officeDocument/2006/relationships/image"/><Relationship Id="rId8" Target="../media/image60.svg" Type="http://schemas.openxmlformats.org/officeDocument/2006/relationships/image"/><Relationship Id="rId9" Target="../media/image6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28.png" Type="http://schemas.openxmlformats.org/officeDocument/2006/relationships/image"/><Relationship Id="rId16" Target="../media/image29.svg" Type="http://schemas.openxmlformats.org/officeDocument/2006/relationships/image"/><Relationship Id="rId2" Target="../media/image1.png" Type="http://schemas.openxmlformats.org/officeDocument/2006/relationships/image"/><Relationship Id="rId3" Target="../media/image67.png" Type="http://schemas.openxmlformats.org/officeDocument/2006/relationships/image"/><Relationship Id="rId4" Target="../media/image68.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6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70.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2.png" Type="http://schemas.openxmlformats.org/officeDocument/2006/relationships/image"/><Relationship Id="rId2" Target="../media/image1.png" Type="http://schemas.openxmlformats.org/officeDocument/2006/relationships/image"/><Relationship Id="rId20" Target="../media/image23.svg" Type="http://schemas.openxmlformats.org/officeDocument/2006/relationships/image"/><Relationship Id="rId21" Target="../media/image24.png" Type="http://schemas.openxmlformats.org/officeDocument/2006/relationships/image"/><Relationship Id="rId22" Target="../media/image25.svg" Type="http://schemas.openxmlformats.org/officeDocument/2006/relationships/image"/><Relationship Id="rId23" Target="../media/image26.png" Type="http://schemas.openxmlformats.org/officeDocument/2006/relationships/image"/><Relationship Id="rId24" Target="../media/image27.svg" Type="http://schemas.openxmlformats.org/officeDocument/2006/relationships/image"/><Relationship Id="rId25" Target="../media/image28.png" Type="http://schemas.openxmlformats.org/officeDocument/2006/relationships/image"/><Relationship Id="rId26" Target="../media/image29.svg" Type="http://schemas.openxmlformats.org/officeDocument/2006/relationships/image"/><Relationship Id="rId27" Target="../media/image7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72.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15" Target="../media/image18.png" Type="http://schemas.openxmlformats.org/officeDocument/2006/relationships/image"/><Relationship Id="rId16" Target="../media/image19.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21" Target="../media/image26.png" Type="http://schemas.openxmlformats.org/officeDocument/2006/relationships/image"/><Relationship Id="rId22" Target="../media/image27.svg" Type="http://schemas.openxmlformats.org/officeDocument/2006/relationships/image"/><Relationship Id="rId23" Target="../media/image28.png" Type="http://schemas.openxmlformats.org/officeDocument/2006/relationships/image"/><Relationship Id="rId24" Target="../media/image29.svg" Type="http://schemas.openxmlformats.org/officeDocument/2006/relationships/image"/><Relationship Id="rId25" Target="../media/image73.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7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2.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2.png" Type="http://schemas.openxmlformats.org/officeDocument/2006/relationships/image"/><Relationship Id="rId2" Target="../media/image1.png" Type="http://schemas.openxmlformats.org/officeDocument/2006/relationships/image"/><Relationship Id="rId20" Target="../media/image23.svg" Type="http://schemas.openxmlformats.org/officeDocument/2006/relationships/image"/><Relationship Id="rId21" Target="../media/image24.png" Type="http://schemas.openxmlformats.org/officeDocument/2006/relationships/image"/><Relationship Id="rId22" Target="../media/image25.svg" Type="http://schemas.openxmlformats.org/officeDocument/2006/relationships/image"/><Relationship Id="rId23" Target="../media/image26.png" Type="http://schemas.openxmlformats.org/officeDocument/2006/relationships/image"/><Relationship Id="rId24" Target="../media/image27.svg" Type="http://schemas.openxmlformats.org/officeDocument/2006/relationships/image"/><Relationship Id="rId25" Target="../media/image28.png" Type="http://schemas.openxmlformats.org/officeDocument/2006/relationships/image"/><Relationship Id="rId26" Target="../media/image29.svg" Type="http://schemas.openxmlformats.org/officeDocument/2006/relationships/image"/><Relationship Id="rId27" Target="../media/image75.png" Type="http://schemas.openxmlformats.org/officeDocument/2006/relationships/image"/><Relationship Id="rId28" Target="../media/image7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2.png" Type="http://schemas.openxmlformats.org/officeDocument/2006/relationships/image"/><Relationship Id="rId2" Target="../media/image1.png" Type="http://schemas.openxmlformats.org/officeDocument/2006/relationships/image"/><Relationship Id="rId20" Target="../media/image23.svg" Type="http://schemas.openxmlformats.org/officeDocument/2006/relationships/image"/><Relationship Id="rId21" Target="../media/image24.png" Type="http://schemas.openxmlformats.org/officeDocument/2006/relationships/image"/><Relationship Id="rId22" Target="../media/image25.svg" Type="http://schemas.openxmlformats.org/officeDocument/2006/relationships/image"/><Relationship Id="rId23" Target="../media/image26.png" Type="http://schemas.openxmlformats.org/officeDocument/2006/relationships/image"/><Relationship Id="rId24" Target="../media/image27.svg" Type="http://schemas.openxmlformats.org/officeDocument/2006/relationships/image"/><Relationship Id="rId25" Target="../media/image28.png" Type="http://schemas.openxmlformats.org/officeDocument/2006/relationships/image"/><Relationship Id="rId26" Target="../media/image29.svg" Type="http://schemas.openxmlformats.org/officeDocument/2006/relationships/image"/><Relationship Id="rId27" Target="../media/image77.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2.png" Type="http://schemas.openxmlformats.org/officeDocument/2006/relationships/image"/><Relationship Id="rId2" Target="../media/image1.png" Type="http://schemas.openxmlformats.org/officeDocument/2006/relationships/image"/><Relationship Id="rId20" Target="../media/image23.svg" Type="http://schemas.openxmlformats.org/officeDocument/2006/relationships/image"/><Relationship Id="rId21" Target="../media/image24.png" Type="http://schemas.openxmlformats.org/officeDocument/2006/relationships/image"/><Relationship Id="rId22" Target="../media/image25.svg" Type="http://schemas.openxmlformats.org/officeDocument/2006/relationships/image"/><Relationship Id="rId23" Target="../media/image26.png" Type="http://schemas.openxmlformats.org/officeDocument/2006/relationships/image"/><Relationship Id="rId24" Target="../media/image27.svg" Type="http://schemas.openxmlformats.org/officeDocument/2006/relationships/image"/><Relationship Id="rId25" Target="../media/image28.png" Type="http://schemas.openxmlformats.org/officeDocument/2006/relationships/image"/><Relationship Id="rId26" Target="../media/image29.svg" Type="http://schemas.openxmlformats.org/officeDocument/2006/relationships/image"/><Relationship Id="rId27" Target="../media/image7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2.png" Type="http://schemas.openxmlformats.org/officeDocument/2006/relationships/image"/><Relationship Id="rId2" Target="../media/image1.png" Type="http://schemas.openxmlformats.org/officeDocument/2006/relationships/image"/><Relationship Id="rId20" Target="../media/image23.svg" Type="http://schemas.openxmlformats.org/officeDocument/2006/relationships/image"/><Relationship Id="rId21" Target="../media/image24.png" Type="http://schemas.openxmlformats.org/officeDocument/2006/relationships/image"/><Relationship Id="rId22" Target="../media/image25.svg" Type="http://schemas.openxmlformats.org/officeDocument/2006/relationships/image"/><Relationship Id="rId23" Target="../media/image26.png" Type="http://schemas.openxmlformats.org/officeDocument/2006/relationships/image"/><Relationship Id="rId24" Target="../media/image27.svg" Type="http://schemas.openxmlformats.org/officeDocument/2006/relationships/image"/><Relationship Id="rId25" Target="../media/image28.png" Type="http://schemas.openxmlformats.org/officeDocument/2006/relationships/image"/><Relationship Id="rId26" Target="../media/image29.svg" Type="http://schemas.openxmlformats.org/officeDocument/2006/relationships/image"/><Relationship Id="rId27" Target="../media/image7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4.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7.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688802" y="2107247"/>
            <a:ext cx="11776884" cy="3121633"/>
          </a:xfrm>
          <a:prstGeom prst="rect">
            <a:avLst/>
          </a:prstGeom>
        </p:spPr>
        <p:txBody>
          <a:bodyPr anchor="t" rtlCol="false" tIns="0" lIns="0" bIns="0" rIns="0">
            <a:spAutoFit/>
          </a:bodyPr>
          <a:lstStyle/>
          <a:p>
            <a:pPr algn="ctr">
              <a:lnSpc>
                <a:spcPts val="8061"/>
              </a:lnSpc>
            </a:pPr>
            <a:r>
              <a:rPr lang="en-US" sz="8576">
                <a:solidFill>
                  <a:srgbClr val="000000"/>
                </a:solidFill>
                <a:latin typeface="DM Sans Bold"/>
              </a:rPr>
              <a:t>MINOR </a:t>
            </a:r>
          </a:p>
          <a:p>
            <a:pPr algn="ctr">
              <a:lnSpc>
                <a:spcPts val="8061"/>
              </a:lnSpc>
            </a:pPr>
            <a:r>
              <a:rPr lang="en-US" sz="8576">
                <a:solidFill>
                  <a:srgbClr val="000000"/>
                </a:solidFill>
                <a:latin typeface="DM Sans Bold"/>
              </a:rPr>
              <a:t>PROJECT </a:t>
            </a:r>
          </a:p>
          <a:p>
            <a:pPr algn="ctr">
              <a:lnSpc>
                <a:spcPts val="8061"/>
              </a:lnSpc>
            </a:pPr>
            <a:r>
              <a:rPr lang="en-US" sz="8576">
                <a:solidFill>
                  <a:srgbClr val="000000"/>
                </a:solidFill>
                <a:latin typeface="DM Sans Bold"/>
              </a:rPr>
              <a:t>PRESENTATION</a:t>
            </a:r>
          </a:p>
        </p:txBody>
      </p:sp>
      <p:sp>
        <p:nvSpPr>
          <p:cNvPr name="TextBox 18" id="18"/>
          <p:cNvSpPr txBox="true"/>
          <p:nvPr/>
        </p:nvSpPr>
        <p:spPr>
          <a:xfrm rot="0">
            <a:off x="4914102" y="6347808"/>
            <a:ext cx="8459795" cy="1130476"/>
          </a:xfrm>
          <a:prstGeom prst="rect">
            <a:avLst/>
          </a:prstGeom>
        </p:spPr>
        <p:txBody>
          <a:bodyPr anchor="t" rtlCol="false" tIns="0" lIns="0" bIns="0" rIns="0">
            <a:spAutoFit/>
          </a:bodyPr>
          <a:lstStyle/>
          <a:p>
            <a:pPr algn="ctr">
              <a:lnSpc>
                <a:spcPts val="4381"/>
              </a:lnSpc>
            </a:pPr>
            <a:r>
              <a:rPr lang="en-US" sz="4381" spc="-87">
                <a:solidFill>
                  <a:srgbClr val="000000"/>
                </a:solidFill>
                <a:latin typeface="DM Sans Bold"/>
              </a:rPr>
              <a:t>BY:-Anjali Kumari Singh</a:t>
            </a:r>
          </a:p>
          <a:p>
            <a:pPr algn="ctr">
              <a:lnSpc>
                <a:spcPts val="4381"/>
              </a:lnSpc>
            </a:pPr>
            <a:r>
              <a:rPr lang="en-US" sz="4381" spc="-87">
                <a:solidFill>
                  <a:srgbClr val="000000"/>
                </a:solidFill>
                <a:latin typeface="DM Sans Bold"/>
              </a:rPr>
              <a:t>Roll no:21051459</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17" id="17"/>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415389" y="3478870"/>
            <a:ext cx="13457222" cy="3329261"/>
          </a:xfrm>
          <a:custGeom>
            <a:avLst/>
            <a:gdLst/>
            <a:ahLst/>
            <a:cxnLst/>
            <a:rect r="r" b="b" t="t" l="l"/>
            <a:pathLst>
              <a:path h="3329261" w="13457222">
                <a:moveTo>
                  <a:pt x="0" y="0"/>
                </a:moveTo>
                <a:lnTo>
                  <a:pt x="13457222" y="0"/>
                </a:lnTo>
                <a:lnTo>
                  <a:pt x="13457222" y="3329260"/>
                </a:lnTo>
                <a:lnTo>
                  <a:pt x="0" y="3329260"/>
                </a:lnTo>
                <a:lnTo>
                  <a:pt x="0" y="0"/>
                </a:lnTo>
                <a:close/>
              </a:path>
            </a:pathLst>
          </a:custGeom>
          <a:blipFill>
            <a:blip r:embed="rId31"/>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17" id="17"/>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415389" y="1358656"/>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31"/>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17" id="17"/>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415389" y="1358656"/>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31"/>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994934" y="2091045"/>
            <a:ext cx="6264366" cy="6104909"/>
          </a:xfrm>
          <a:custGeom>
            <a:avLst/>
            <a:gdLst/>
            <a:ahLst/>
            <a:cxnLst/>
            <a:rect r="r" b="b" t="t" l="l"/>
            <a:pathLst>
              <a:path h="6104909" w="6264366">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04950" y="2898168"/>
            <a:ext cx="7848753"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Backend</a:t>
            </a:r>
          </a:p>
        </p:txBody>
      </p:sp>
      <p:sp>
        <p:nvSpPr>
          <p:cNvPr name="TextBox 5" id="5"/>
          <p:cNvSpPr txBox="true"/>
          <p:nvPr/>
        </p:nvSpPr>
        <p:spPr>
          <a:xfrm rot="0">
            <a:off x="1504950" y="4807557"/>
            <a:ext cx="7707571" cy="1657350"/>
          </a:xfrm>
          <a:prstGeom prst="rect">
            <a:avLst/>
          </a:prstGeom>
        </p:spPr>
        <p:txBody>
          <a:bodyPr anchor="t" rtlCol="false" tIns="0" lIns="0" bIns="0" rIns="0">
            <a:spAutoFit/>
          </a:bodyPr>
          <a:lstStyle/>
          <a:p>
            <a:pPr>
              <a:lnSpc>
                <a:spcPts val="2699"/>
              </a:lnSpc>
            </a:pPr>
            <a:r>
              <a:rPr lang="en-US" sz="1999" spc="119">
                <a:solidFill>
                  <a:srgbClr val="000000"/>
                </a:solidFill>
                <a:latin typeface="DM Sans"/>
              </a:rPr>
              <a:t>The back end refers to </a:t>
            </a:r>
            <a:r>
              <a:rPr lang="en-US" sz="1999" spc="119">
                <a:solidFill>
                  <a:srgbClr val="000000"/>
                </a:solidFill>
                <a:latin typeface="DM Sans Medium"/>
              </a:rPr>
              <a:t>parts of a computer application or a program's code that allow it to operate and that cannot be accessed by a user</a:t>
            </a:r>
            <a:r>
              <a:rPr lang="en-US" sz="1999" spc="119">
                <a:solidFill>
                  <a:srgbClr val="000000"/>
                </a:solidFill>
                <a:latin typeface="DM Sans"/>
              </a:rPr>
              <a:t>.</a:t>
            </a:r>
          </a:p>
          <a:p>
            <a:pPr marL="0" indent="0" lvl="0">
              <a:lnSpc>
                <a:spcPts val="2699"/>
              </a:lnSpc>
              <a:spcBef>
                <a:spcPct val="0"/>
              </a:spcBef>
            </a:pPr>
            <a:r>
              <a:rPr lang="en-US" sz="1999" spc="119">
                <a:solidFill>
                  <a:srgbClr val="000000"/>
                </a:solidFill>
                <a:latin typeface="DM Sans"/>
              </a:rPr>
              <a:t>In this application , the technologies used for backend are Flask and Streamlit</a:t>
            </a:r>
          </a:p>
        </p:txBody>
      </p:sp>
      <p:sp>
        <p:nvSpPr>
          <p:cNvPr name="Freeform 6" id="6"/>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5930165" y="4823914"/>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2227066" y="482391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9653627" y="4823914"/>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3396139" y="4823914"/>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5" id="1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6" id="16"/>
          <p:cNvSpPr txBox="true"/>
          <p:nvPr/>
        </p:nvSpPr>
        <p:spPr>
          <a:xfrm rot="0">
            <a:off x="4732501" y="1907439"/>
            <a:ext cx="8822997" cy="22821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DM Sans Bold"/>
              </a:rPr>
              <a:t>BACKEND FOLDER app.py</a:t>
            </a:r>
          </a:p>
        </p:txBody>
      </p:sp>
      <p:sp>
        <p:nvSpPr>
          <p:cNvPr name="TextBox 17" id="17"/>
          <p:cNvSpPr txBox="true"/>
          <p:nvPr/>
        </p:nvSpPr>
        <p:spPr>
          <a:xfrm rot="0">
            <a:off x="2227066" y="5616041"/>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01</a:t>
            </a:r>
          </a:p>
        </p:txBody>
      </p:sp>
      <p:sp>
        <p:nvSpPr>
          <p:cNvPr name="TextBox 18" id="18"/>
          <p:cNvSpPr txBox="true"/>
          <p:nvPr/>
        </p:nvSpPr>
        <p:spPr>
          <a:xfrm rot="0">
            <a:off x="5948468" y="5616041"/>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02</a:t>
            </a:r>
          </a:p>
        </p:txBody>
      </p:sp>
      <p:sp>
        <p:nvSpPr>
          <p:cNvPr name="TextBox 19" id="19"/>
          <p:cNvSpPr txBox="true"/>
          <p:nvPr/>
        </p:nvSpPr>
        <p:spPr>
          <a:xfrm rot="0">
            <a:off x="2227066" y="6447891"/>
            <a:ext cx="2646492" cy="1464945"/>
          </a:xfrm>
          <a:prstGeom prst="rect">
            <a:avLst/>
          </a:prstGeom>
        </p:spPr>
        <p:txBody>
          <a:bodyPr anchor="t" rtlCol="false" tIns="0" lIns="0" bIns="0" rIns="0">
            <a:spAutoFit/>
          </a:bodyPr>
          <a:lstStyle/>
          <a:p>
            <a:pPr>
              <a:lnSpc>
                <a:spcPts val="2340"/>
              </a:lnSpc>
            </a:pPr>
            <a:r>
              <a:rPr lang="en-US" sz="1500">
                <a:solidFill>
                  <a:srgbClr val="000000"/>
                </a:solidFill>
                <a:latin typeface="DM Sans"/>
              </a:rPr>
              <a:t> is a Python script using the Flask web framework and SQLite database to create a simple user authentication system. </a:t>
            </a:r>
          </a:p>
        </p:txBody>
      </p:sp>
      <p:sp>
        <p:nvSpPr>
          <p:cNvPr name="TextBox 20" id="20"/>
          <p:cNvSpPr txBox="true"/>
          <p:nvPr/>
        </p:nvSpPr>
        <p:spPr>
          <a:xfrm rot="0">
            <a:off x="5948468" y="6447891"/>
            <a:ext cx="2732862" cy="3531870"/>
          </a:xfrm>
          <a:prstGeom prst="rect">
            <a:avLst/>
          </a:prstGeom>
        </p:spPr>
        <p:txBody>
          <a:bodyPr anchor="t" rtlCol="false" tIns="0" lIns="0" bIns="0" rIns="0">
            <a:spAutoFit/>
          </a:bodyPr>
          <a:lstStyle/>
          <a:p>
            <a:pPr marL="323850" indent="-161925" lvl="1">
              <a:lnSpc>
                <a:spcPts val="2340"/>
              </a:lnSpc>
              <a:buFont typeface="Arial"/>
              <a:buChar char="•"/>
            </a:pPr>
            <a:r>
              <a:rPr lang="en-US" sz="1500">
                <a:solidFill>
                  <a:srgbClr val="000000"/>
                </a:solidFill>
                <a:latin typeface="DM Sans Medium"/>
              </a:rPr>
              <a:t>initialize_database()</a:t>
            </a:r>
            <a:r>
              <a:rPr lang="en-US" sz="1500">
                <a:solidFill>
                  <a:srgbClr val="000000"/>
                </a:solidFill>
                <a:latin typeface="DM Sans"/>
              </a:rPr>
              <a:t>: This function sets up a SQLite database named </a:t>
            </a:r>
            <a:r>
              <a:rPr lang="en-US" sz="1500">
                <a:solidFill>
                  <a:srgbClr val="000000"/>
                </a:solidFill>
                <a:latin typeface="DM Sans Medium"/>
              </a:rPr>
              <a:t>users.db</a:t>
            </a:r>
            <a:r>
              <a:rPr lang="en-US" sz="1500">
                <a:solidFill>
                  <a:srgbClr val="000000"/>
                </a:solidFill>
                <a:latin typeface="DM Sans"/>
              </a:rPr>
              <a:t>. It creates a table called </a:t>
            </a:r>
            <a:r>
              <a:rPr lang="en-US" sz="1500">
                <a:solidFill>
                  <a:srgbClr val="000000"/>
                </a:solidFill>
                <a:latin typeface="DM Sans Medium"/>
              </a:rPr>
              <a:t>users</a:t>
            </a:r>
            <a:r>
              <a:rPr lang="en-US" sz="1500">
                <a:solidFill>
                  <a:srgbClr val="000000"/>
                </a:solidFill>
                <a:latin typeface="DM Sans"/>
              </a:rPr>
              <a:t> if it doesn’t already exist, with columns for user ID, full name, email, username, and password. The user ID is set to auto-increment with each new entry.</a:t>
            </a:r>
          </a:p>
          <a:p>
            <a:pPr>
              <a:lnSpc>
                <a:spcPts val="2340"/>
              </a:lnSpc>
            </a:pPr>
          </a:p>
        </p:txBody>
      </p:sp>
      <p:sp>
        <p:nvSpPr>
          <p:cNvPr name="TextBox 21" id="21"/>
          <p:cNvSpPr txBox="true"/>
          <p:nvPr/>
        </p:nvSpPr>
        <p:spPr>
          <a:xfrm rot="0">
            <a:off x="9671930" y="5616041"/>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03</a:t>
            </a:r>
          </a:p>
        </p:txBody>
      </p:sp>
      <p:sp>
        <p:nvSpPr>
          <p:cNvPr name="TextBox 22" id="22"/>
          <p:cNvSpPr txBox="true"/>
          <p:nvPr/>
        </p:nvSpPr>
        <p:spPr>
          <a:xfrm rot="0">
            <a:off x="9671930" y="6447891"/>
            <a:ext cx="2747991" cy="3531870"/>
          </a:xfrm>
          <a:prstGeom prst="rect">
            <a:avLst/>
          </a:prstGeom>
        </p:spPr>
        <p:txBody>
          <a:bodyPr anchor="t" rtlCol="false" tIns="0" lIns="0" bIns="0" rIns="0">
            <a:spAutoFit/>
          </a:bodyPr>
          <a:lstStyle/>
          <a:p>
            <a:pPr>
              <a:lnSpc>
                <a:spcPts val="2340"/>
              </a:lnSpc>
            </a:pPr>
            <a:r>
              <a:rPr lang="en-US" sz="1500">
                <a:solidFill>
                  <a:srgbClr val="000000"/>
                </a:solidFill>
                <a:latin typeface="DM Sans Medium"/>
              </a:rPr>
              <a:t>is_valid_email(email) and  is_valid_password(password) is used for email and password verification .It checks if the email and password are provided, retrieves the user from the database, and verifies the password using the hashed value. If successful, it returns a login success message; otherwise, it returns an error.</a:t>
            </a:r>
          </a:p>
        </p:txBody>
      </p:sp>
      <p:sp>
        <p:nvSpPr>
          <p:cNvPr name="TextBox 23" id="23"/>
          <p:cNvSpPr txBox="true"/>
          <p:nvPr/>
        </p:nvSpPr>
        <p:spPr>
          <a:xfrm rot="0">
            <a:off x="13414442" y="5616041"/>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04</a:t>
            </a:r>
          </a:p>
        </p:txBody>
      </p:sp>
      <p:sp>
        <p:nvSpPr>
          <p:cNvPr name="TextBox 24" id="24"/>
          <p:cNvSpPr txBox="true"/>
          <p:nvPr/>
        </p:nvSpPr>
        <p:spPr>
          <a:xfrm rot="0">
            <a:off x="13414442" y="6447891"/>
            <a:ext cx="2646492" cy="2055495"/>
          </a:xfrm>
          <a:prstGeom prst="rect">
            <a:avLst/>
          </a:prstGeom>
        </p:spPr>
        <p:txBody>
          <a:bodyPr anchor="t" rtlCol="false" tIns="0" lIns="0" bIns="0" rIns="0">
            <a:spAutoFit/>
          </a:bodyPr>
          <a:lstStyle/>
          <a:p>
            <a:pPr>
              <a:lnSpc>
                <a:spcPts val="2340"/>
              </a:lnSpc>
            </a:pPr>
            <a:r>
              <a:rPr lang="en-US" sz="1500">
                <a:solidFill>
                  <a:srgbClr val="000000"/>
                </a:solidFill>
                <a:latin typeface="DM Sans"/>
              </a:rPr>
              <a:t>iinitialize database runs to initialize datbase when  the script is run.app.run(debug=True) starts the falsk app and gives detailed error messages</a:t>
            </a:r>
          </a:p>
          <a:p>
            <a:pPr>
              <a:lnSpc>
                <a:spcPts val="2340"/>
              </a:lnSpc>
            </a:pPr>
            <a:r>
              <a:rPr lang="en-US" sz="1500">
                <a:solidFill>
                  <a:srgbClr val="000000"/>
                </a:solidFill>
                <a:latin typeface="DM Sans"/>
              </a:rPr>
              <a:t>.</a:t>
            </a:r>
          </a:p>
        </p:txBody>
      </p:sp>
      <p:sp>
        <p:nvSpPr>
          <p:cNvPr name="Freeform 25" id="25"/>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7" id="27"/>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8" id="28"/>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9" id="29"/>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30" id="30"/>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31" id="31"/>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32" id="32"/>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571515"/>
            <a:ext cx="18167425" cy="1599489"/>
          </a:xfrm>
          <a:prstGeom prst="rect">
            <a:avLst/>
          </a:prstGeom>
        </p:spPr>
        <p:txBody>
          <a:bodyPr anchor="t" rtlCol="false" tIns="0" lIns="0" bIns="0" rIns="0">
            <a:spAutoFit/>
          </a:bodyPr>
          <a:lstStyle/>
          <a:p>
            <a:pPr algn="ctr">
              <a:lnSpc>
                <a:spcPts val="11995"/>
              </a:lnSpc>
            </a:pPr>
            <a:r>
              <a:rPr lang="en-US" sz="12366">
                <a:solidFill>
                  <a:srgbClr val="000000"/>
                </a:solidFill>
                <a:latin typeface="DM Sans Bold"/>
              </a:rPr>
              <a:t>Execution of app.py</a:t>
            </a:r>
          </a:p>
        </p:txBody>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7" id="7"/>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8" id="8"/>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9" id="9"/>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0" id="10"/>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1" id="11"/>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2" id="12"/>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3" id="13"/>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4" id="14"/>
          <p:cNvSpPr/>
          <p:nvPr/>
        </p:nvSpPr>
        <p:spPr>
          <a:xfrm flipH="false" flipV="false" rot="0">
            <a:off x="5567410" y="3178135"/>
            <a:ext cx="11526547" cy="6508167"/>
          </a:xfrm>
          <a:custGeom>
            <a:avLst/>
            <a:gdLst/>
            <a:ahLst/>
            <a:cxnLst/>
            <a:rect r="r" b="b" t="t" l="l"/>
            <a:pathLst>
              <a:path h="6508167" w="11526547">
                <a:moveTo>
                  <a:pt x="0" y="0"/>
                </a:moveTo>
                <a:lnTo>
                  <a:pt x="11526547" y="0"/>
                </a:lnTo>
                <a:lnTo>
                  <a:pt x="11526547" y="6508167"/>
                </a:lnTo>
                <a:lnTo>
                  <a:pt x="0" y="6508167"/>
                </a:lnTo>
                <a:lnTo>
                  <a:pt x="0" y="0"/>
                </a:lnTo>
                <a:close/>
              </a:path>
            </a:pathLst>
          </a:custGeom>
          <a:blipFill>
            <a:blip r:embed="rId24"/>
            <a:stretch>
              <a:fillRect l="-188" t="0" r="-188" b="0"/>
            </a:stretch>
          </a:blipFill>
        </p:spPr>
      </p:sp>
      <p:sp>
        <p:nvSpPr>
          <p:cNvPr name="TextBox 15" id="15"/>
          <p:cNvSpPr txBox="true"/>
          <p:nvPr/>
        </p:nvSpPr>
        <p:spPr>
          <a:xfrm rot="0">
            <a:off x="0" y="3839161"/>
            <a:ext cx="4550778" cy="7013742"/>
          </a:xfrm>
          <a:prstGeom prst="rect">
            <a:avLst/>
          </a:prstGeom>
        </p:spPr>
        <p:txBody>
          <a:bodyPr anchor="t" rtlCol="false" tIns="0" lIns="0" bIns="0" rIns="0">
            <a:spAutoFit/>
          </a:bodyPr>
          <a:lstStyle/>
          <a:p>
            <a:pPr algn="ctr">
              <a:lnSpc>
                <a:spcPts val="3138"/>
              </a:lnSpc>
            </a:pPr>
            <a:r>
              <a:rPr lang="en-US" sz="2324" spc="139">
                <a:solidFill>
                  <a:srgbClr val="000000"/>
                </a:solidFill>
                <a:latin typeface="DM Sans"/>
              </a:rPr>
              <a:t>app.py is basically  using flask and SQLite.The combination of Flask and SQLite in this code provides a full backend solution for user authentication, including user registration and login functionality. Flask handles the web server and API part, while SQLite manages data persistence. The following shows how execution of app.py is done in this app</a:t>
            </a:r>
          </a:p>
          <a:p>
            <a:pPr algn="ctr">
              <a:lnSpc>
                <a:spcPts val="3138"/>
              </a:lnSpc>
            </a:pPr>
          </a:p>
          <a:p>
            <a:pPr algn="ctr">
              <a:lnSpc>
                <a:spcPts val="3138"/>
              </a:lnSpc>
            </a:pPr>
          </a:p>
          <a:p>
            <a:pPr algn="ctr" marL="501869" indent="-250934" lvl="1">
              <a:lnSpc>
                <a:spcPts val="3138"/>
              </a:lnSpc>
              <a:buFont typeface="Arial"/>
              <a:buChar char="•"/>
            </a:pPr>
          </a:p>
          <a:p>
            <a:pPr algn="ctr" marL="0" indent="0" lvl="0">
              <a:lnSpc>
                <a:spcPts val="3138"/>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839848" y="4418140"/>
            <a:ext cx="13140747" cy="4991100"/>
          </a:xfrm>
          <a:prstGeom prst="rect">
            <a:avLst/>
          </a:prstGeom>
        </p:spPr>
        <p:txBody>
          <a:bodyPr anchor="t" rtlCol="false" tIns="0" lIns="0" bIns="0" rIns="0">
            <a:spAutoFit/>
          </a:bodyPr>
          <a:lstStyle/>
          <a:p>
            <a:pPr algn="ctr">
              <a:lnSpc>
                <a:spcPts val="2699"/>
              </a:lnSpc>
            </a:pPr>
            <a:r>
              <a:rPr lang="en-US" sz="1999" spc="119">
                <a:solidFill>
                  <a:srgbClr val="000000"/>
                </a:solidFill>
                <a:latin typeface="DM Sans"/>
              </a:rPr>
              <a:t>installed flask,streamlit in the path of app.py.first I opened the BMI Recommendation model main folder and since I did not have SQLite in my system, I installed scikit-learn .It is one of Python’s machine learning library that provides simple and efficient tools for data mining and data analysis.command used “pip install -U scikit-learn”.</a:t>
            </a:r>
          </a:p>
          <a:p>
            <a:pPr algn="ctr">
              <a:lnSpc>
                <a:spcPts val="2699"/>
              </a:lnSpc>
            </a:pPr>
            <a:r>
              <a:rPr lang="en-US" sz="1999" spc="119">
                <a:solidFill>
                  <a:srgbClr val="000000"/>
                </a:solidFill>
                <a:latin typeface="DM Sans"/>
              </a:rPr>
              <a:t>Then I  went for installing streamlit.In the same terminal.Streamlit is the interface that interacts with the user, collects input, and displays the output from the machine learning model and recommendation system.</a:t>
            </a:r>
          </a:p>
          <a:p>
            <a:pPr algn="ctr">
              <a:lnSpc>
                <a:spcPts val="2699"/>
              </a:lnSpc>
            </a:pPr>
            <a:r>
              <a:rPr lang="en-US" sz="1999" spc="119">
                <a:solidFill>
                  <a:srgbClr val="000000"/>
                </a:solidFill>
                <a:latin typeface="DM Sans"/>
              </a:rPr>
              <a:t>command used for installing streamlit”pip install streamlit” and for running BmiModel.py for backend, we used the command “python -m streamlit run Bmi-Model.py” then UI comes where we can enter the deatils of the client or logged in user and recommendation is given if he is overweight fit or underweight.</a:t>
            </a:r>
          </a:p>
          <a:p>
            <a:pPr algn="ctr" marL="0" indent="0" lvl="0">
              <a:lnSpc>
                <a:spcPts val="2699"/>
              </a:lnSpc>
              <a:spcBef>
                <a:spcPct val="0"/>
              </a:spcBef>
            </a:pPr>
            <a:r>
              <a:rPr lang="en-US" sz="1999" spc="119">
                <a:solidFill>
                  <a:srgbClr val="000000"/>
                </a:solidFill>
                <a:latin typeface="DM Sans"/>
              </a:rPr>
              <a:t>In the Backend folder of BMI-Health-Recommendation-System-main, we used flask framework as well .The combination of Flask and SQLite in this code provides a full backend solution for user authentication, including user registration and login functionality. Flask handles the web server and API part, while SQLite manages data persistence.</a:t>
            </a:r>
          </a:p>
        </p:txBody>
      </p:sp>
      <p:sp>
        <p:nvSpPr>
          <p:cNvPr name="TextBox 4" id="4"/>
          <p:cNvSpPr txBox="true"/>
          <p:nvPr/>
        </p:nvSpPr>
        <p:spPr>
          <a:xfrm rot="0">
            <a:off x="5486467" y="1616576"/>
            <a:ext cx="7315066" cy="2830139"/>
          </a:xfrm>
          <a:prstGeom prst="rect">
            <a:avLst/>
          </a:prstGeom>
        </p:spPr>
        <p:txBody>
          <a:bodyPr anchor="t" rtlCol="false" tIns="0" lIns="0" bIns="0" rIns="0">
            <a:spAutoFit/>
          </a:bodyPr>
          <a:lstStyle/>
          <a:p>
            <a:pPr algn="ctr">
              <a:lnSpc>
                <a:spcPts val="7315"/>
              </a:lnSpc>
            </a:pPr>
            <a:r>
              <a:rPr lang="en-US" sz="7541">
                <a:solidFill>
                  <a:srgbClr val="000000"/>
                </a:solidFill>
                <a:latin typeface="DM Sans Bold"/>
              </a:rPr>
              <a:t>Environments created and installed</a:t>
            </a:r>
          </a:p>
        </p:txBody>
      </p:sp>
      <p:sp>
        <p:nvSpPr>
          <p:cNvPr name="Freeform 5" id="5"/>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2" id="12"/>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3" id="13"/>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4" id="14"/>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5" id="15"/>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6" id="16"/>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7" id="17"/>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17" id="17"/>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463605" y="1995962"/>
            <a:ext cx="8548643" cy="4808612"/>
          </a:xfrm>
          <a:custGeom>
            <a:avLst/>
            <a:gdLst/>
            <a:ahLst/>
            <a:cxnLst/>
            <a:rect r="r" b="b" t="t" l="l"/>
            <a:pathLst>
              <a:path h="4808612" w="8548643">
                <a:moveTo>
                  <a:pt x="0" y="0"/>
                </a:moveTo>
                <a:lnTo>
                  <a:pt x="8548643" y="0"/>
                </a:lnTo>
                <a:lnTo>
                  <a:pt x="8548643" y="4808612"/>
                </a:lnTo>
                <a:lnTo>
                  <a:pt x="0" y="4808612"/>
                </a:lnTo>
                <a:lnTo>
                  <a:pt x="0" y="0"/>
                </a:lnTo>
                <a:close/>
              </a:path>
            </a:pathLst>
          </a:custGeom>
          <a:blipFill>
            <a:blip r:embed="rId31"/>
            <a:stretch>
              <a:fillRect l="0" t="0" r="0" b="0"/>
            </a:stretch>
          </a:blipFill>
        </p:spPr>
      </p:sp>
      <p:sp>
        <p:nvSpPr>
          <p:cNvPr name="Freeform 19" id="19"/>
          <p:cNvSpPr/>
          <p:nvPr/>
        </p:nvSpPr>
        <p:spPr>
          <a:xfrm flipH="false" flipV="false" rot="0">
            <a:off x="9302000" y="5033164"/>
            <a:ext cx="8195247" cy="4609826"/>
          </a:xfrm>
          <a:custGeom>
            <a:avLst/>
            <a:gdLst/>
            <a:ahLst/>
            <a:cxnLst/>
            <a:rect r="r" b="b" t="t" l="l"/>
            <a:pathLst>
              <a:path h="4609826" w="8195247">
                <a:moveTo>
                  <a:pt x="0" y="0"/>
                </a:moveTo>
                <a:lnTo>
                  <a:pt x="8195247" y="0"/>
                </a:lnTo>
                <a:lnTo>
                  <a:pt x="8195247" y="4609826"/>
                </a:lnTo>
                <a:lnTo>
                  <a:pt x="0" y="4609826"/>
                </a:lnTo>
                <a:lnTo>
                  <a:pt x="0" y="0"/>
                </a:lnTo>
                <a:close/>
              </a:path>
            </a:pathLst>
          </a:custGeom>
          <a:blipFill>
            <a:blip r:embed="rId32"/>
            <a:stretch>
              <a:fillRect l="0" t="0" r="0" b="0"/>
            </a:stretch>
          </a:blipFill>
        </p:spPr>
      </p:sp>
      <p:sp>
        <p:nvSpPr>
          <p:cNvPr name="TextBox 20" id="20"/>
          <p:cNvSpPr txBox="true"/>
          <p:nvPr/>
        </p:nvSpPr>
        <p:spPr>
          <a:xfrm rot="0">
            <a:off x="2348334" y="768939"/>
            <a:ext cx="16182565" cy="633823"/>
          </a:xfrm>
          <a:prstGeom prst="rect">
            <a:avLst/>
          </a:prstGeom>
        </p:spPr>
        <p:txBody>
          <a:bodyPr anchor="t" rtlCol="false" tIns="0" lIns="0" bIns="0" rIns="0">
            <a:spAutoFit/>
          </a:bodyPr>
          <a:lstStyle/>
          <a:p>
            <a:pPr algn="ctr">
              <a:lnSpc>
                <a:spcPts val="4623"/>
              </a:lnSpc>
            </a:pPr>
            <a:r>
              <a:rPr lang="en-US" sz="4918">
                <a:solidFill>
                  <a:srgbClr val="000000"/>
                </a:solidFill>
                <a:latin typeface="DM Sans Bold"/>
              </a:rPr>
              <a:t>Screenshots of working Backend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304809" y="176212"/>
            <a:ext cx="10910396" cy="2400007"/>
          </a:xfrm>
          <a:prstGeom prst="rect">
            <a:avLst/>
          </a:prstGeom>
        </p:spPr>
        <p:txBody>
          <a:bodyPr anchor="t" rtlCol="false" tIns="0" lIns="0" bIns="0" rIns="0">
            <a:spAutoFit/>
          </a:bodyPr>
          <a:lstStyle/>
          <a:p>
            <a:pPr algn="ctr">
              <a:lnSpc>
                <a:spcPts val="9210"/>
              </a:lnSpc>
            </a:pPr>
            <a:r>
              <a:rPr lang="en-US" sz="9798">
                <a:solidFill>
                  <a:srgbClr val="000000"/>
                </a:solidFill>
                <a:latin typeface="DM Sans Bold"/>
              </a:rPr>
              <a:t>successful login and Invalid login</a:t>
            </a:r>
          </a:p>
        </p:txBody>
      </p:sp>
      <p:sp>
        <p:nvSpPr>
          <p:cNvPr name="Freeform 18" id="18"/>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2570549" y="2576219"/>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31"/>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17" id="17"/>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415389" y="1358656"/>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31"/>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1028700" y="2365018"/>
            <a:ext cx="16468547" cy="4744020"/>
          </a:xfrm>
          <a:prstGeom prst="rect">
            <a:avLst/>
          </a:prstGeom>
        </p:spPr>
        <p:txBody>
          <a:bodyPr anchor="t" rtlCol="false" tIns="0" lIns="0" bIns="0" rIns="0">
            <a:spAutoFit/>
          </a:bodyPr>
          <a:lstStyle/>
          <a:p>
            <a:pPr algn="ctr">
              <a:lnSpc>
                <a:spcPts val="12218"/>
              </a:lnSpc>
            </a:pPr>
            <a:r>
              <a:rPr lang="en-US" sz="12998">
                <a:solidFill>
                  <a:srgbClr val="000000"/>
                </a:solidFill>
                <a:latin typeface="DM Sans Bold"/>
              </a:rPr>
              <a:t>BMI HEALTH </a:t>
            </a:r>
          </a:p>
          <a:p>
            <a:pPr algn="ctr">
              <a:lnSpc>
                <a:spcPts val="12218"/>
              </a:lnSpc>
            </a:pPr>
            <a:r>
              <a:rPr lang="en-US" sz="12998">
                <a:solidFill>
                  <a:srgbClr val="000000"/>
                </a:solidFill>
                <a:latin typeface="DM Sans Bold"/>
              </a:rPr>
              <a:t>RECOMMENDATION SYSTEM</a:t>
            </a:r>
          </a:p>
        </p:txBody>
      </p:sp>
      <p:sp>
        <p:nvSpPr>
          <p:cNvPr name="Freeform 18" id="18"/>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17" id="17"/>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361927" y="2262342"/>
            <a:ext cx="13457222" cy="7569687"/>
          </a:xfrm>
          <a:custGeom>
            <a:avLst/>
            <a:gdLst/>
            <a:ahLst/>
            <a:cxnLst/>
            <a:rect r="r" b="b" t="t" l="l"/>
            <a:pathLst>
              <a:path h="7569687" w="13457222">
                <a:moveTo>
                  <a:pt x="0" y="0"/>
                </a:moveTo>
                <a:lnTo>
                  <a:pt x="13457222" y="0"/>
                </a:lnTo>
                <a:lnTo>
                  <a:pt x="13457222" y="7569687"/>
                </a:lnTo>
                <a:lnTo>
                  <a:pt x="0" y="7569687"/>
                </a:lnTo>
                <a:lnTo>
                  <a:pt x="0" y="0"/>
                </a:lnTo>
                <a:close/>
              </a:path>
            </a:pathLst>
          </a:custGeom>
          <a:blipFill>
            <a:blip r:embed="rId31"/>
            <a:stretch>
              <a:fillRect l="0" t="0" r="0" b="0"/>
            </a:stretch>
          </a:blipFill>
        </p:spPr>
      </p:sp>
      <p:sp>
        <p:nvSpPr>
          <p:cNvPr name="TextBox 19" id="19"/>
          <p:cNvSpPr txBox="true"/>
          <p:nvPr/>
        </p:nvSpPr>
        <p:spPr>
          <a:xfrm rot="0">
            <a:off x="1543045" y="1148078"/>
            <a:ext cx="11474230" cy="830543"/>
          </a:xfrm>
          <a:prstGeom prst="rect">
            <a:avLst/>
          </a:prstGeom>
        </p:spPr>
        <p:txBody>
          <a:bodyPr anchor="t" rtlCol="false" tIns="0" lIns="0" bIns="0" rIns="0">
            <a:spAutoFit/>
          </a:bodyPr>
          <a:lstStyle/>
          <a:p>
            <a:pPr algn="ctr">
              <a:lnSpc>
                <a:spcPts val="6182"/>
              </a:lnSpc>
            </a:pPr>
            <a:r>
              <a:rPr lang="en-US" sz="6577">
                <a:solidFill>
                  <a:srgbClr val="000000"/>
                </a:solidFill>
                <a:latin typeface="DM Sans Bold"/>
              </a:rPr>
              <a:t>after signin going to login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17" id="17"/>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415389" y="2262342"/>
            <a:ext cx="13457222" cy="7569687"/>
          </a:xfrm>
          <a:custGeom>
            <a:avLst/>
            <a:gdLst/>
            <a:ahLst/>
            <a:cxnLst/>
            <a:rect r="r" b="b" t="t" l="l"/>
            <a:pathLst>
              <a:path h="7569687" w="13457222">
                <a:moveTo>
                  <a:pt x="0" y="0"/>
                </a:moveTo>
                <a:lnTo>
                  <a:pt x="13457222" y="0"/>
                </a:lnTo>
                <a:lnTo>
                  <a:pt x="13457222" y="7569687"/>
                </a:lnTo>
                <a:lnTo>
                  <a:pt x="0" y="7569687"/>
                </a:lnTo>
                <a:lnTo>
                  <a:pt x="0" y="0"/>
                </a:lnTo>
                <a:close/>
              </a:path>
            </a:pathLst>
          </a:custGeom>
          <a:blipFill>
            <a:blip r:embed="rId31"/>
            <a:stretch>
              <a:fillRect l="0" t="0" r="0" b="0"/>
            </a:stretch>
          </a:blipFill>
        </p:spPr>
      </p:sp>
      <p:sp>
        <p:nvSpPr>
          <p:cNvPr name="TextBox 19" id="19"/>
          <p:cNvSpPr txBox="true"/>
          <p:nvPr/>
        </p:nvSpPr>
        <p:spPr>
          <a:xfrm rot="0">
            <a:off x="3304809" y="609416"/>
            <a:ext cx="10910396" cy="1519155"/>
          </a:xfrm>
          <a:prstGeom prst="rect">
            <a:avLst/>
          </a:prstGeom>
        </p:spPr>
        <p:txBody>
          <a:bodyPr anchor="t" rtlCol="false" tIns="0" lIns="0" bIns="0" rIns="0">
            <a:spAutoFit/>
          </a:bodyPr>
          <a:lstStyle/>
          <a:p>
            <a:pPr algn="ctr">
              <a:lnSpc>
                <a:spcPts val="5827"/>
              </a:lnSpc>
            </a:pPr>
            <a:r>
              <a:rPr lang="en-US" sz="6199">
                <a:solidFill>
                  <a:srgbClr val="000000"/>
                </a:solidFill>
                <a:latin typeface="DM Sans Bold"/>
              </a:rPr>
              <a:t>after successful login redirected to main page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17" id="17"/>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660418" y="2262342"/>
            <a:ext cx="13457222" cy="7569687"/>
          </a:xfrm>
          <a:custGeom>
            <a:avLst/>
            <a:gdLst/>
            <a:ahLst/>
            <a:cxnLst/>
            <a:rect r="r" b="b" t="t" l="l"/>
            <a:pathLst>
              <a:path h="7569687" w="13457222">
                <a:moveTo>
                  <a:pt x="0" y="0"/>
                </a:moveTo>
                <a:lnTo>
                  <a:pt x="13457222" y="0"/>
                </a:lnTo>
                <a:lnTo>
                  <a:pt x="13457222" y="7569687"/>
                </a:lnTo>
                <a:lnTo>
                  <a:pt x="0" y="7569687"/>
                </a:lnTo>
                <a:lnTo>
                  <a:pt x="0" y="0"/>
                </a:lnTo>
                <a:close/>
              </a:path>
            </a:pathLst>
          </a:custGeom>
          <a:blipFill>
            <a:blip r:embed="rId31"/>
            <a:stretch>
              <a:fillRect l="0" t="0" r="0" b="0"/>
            </a:stretch>
          </a:blipFill>
        </p:spPr>
      </p:sp>
      <p:sp>
        <p:nvSpPr>
          <p:cNvPr name="TextBox 19" id="19"/>
          <p:cNvSpPr txBox="true"/>
          <p:nvPr/>
        </p:nvSpPr>
        <p:spPr>
          <a:xfrm rot="0">
            <a:off x="3635340" y="620996"/>
            <a:ext cx="10910396" cy="1657920"/>
          </a:xfrm>
          <a:prstGeom prst="rect">
            <a:avLst/>
          </a:prstGeom>
        </p:spPr>
        <p:txBody>
          <a:bodyPr anchor="t" rtlCol="false" tIns="0" lIns="0" bIns="0" rIns="0">
            <a:spAutoFit/>
          </a:bodyPr>
          <a:lstStyle/>
          <a:p>
            <a:pPr algn="ctr">
              <a:lnSpc>
                <a:spcPts val="12218"/>
              </a:lnSpc>
            </a:pPr>
            <a:r>
              <a:rPr lang="en-US" sz="12998">
                <a:solidFill>
                  <a:srgbClr val="000000"/>
                </a:solidFill>
                <a:latin typeface="DM Sans Bold"/>
              </a:rPr>
              <a:t>invalid login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17" id="17"/>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415389" y="2439662"/>
            <a:ext cx="13457222" cy="7569687"/>
          </a:xfrm>
          <a:custGeom>
            <a:avLst/>
            <a:gdLst/>
            <a:ahLst/>
            <a:cxnLst/>
            <a:rect r="r" b="b" t="t" l="l"/>
            <a:pathLst>
              <a:path h="7569687" w="13457222">
                <a:moveTo>
                  <a:pt x="0" y="0"/>
                </a:moveTo>
                <a:lnTo>
                  <a:pt x="13457222" y="0"/>
                </a:lnTo>
                <a:lnTo>
                  <a:pt x="13457222" y="7569687"/>
                </a:lnTo>
                <a:lnTo>
                  <a:pt x="0" y="7569687"/>
                </a:lnTo>
                <a:lnTo>
                  <a:pt x="0" y="0"/>
                </a:lnTo>
                <a:close/>
              </a:path>
            </a:pathLst>
          </a:custGeom>
          <a:blipFill>
            <a:blip r:embed="rId31"/>
            <a:stretch>
              <a:fillRect l="0" t="0" r="0" b="0"/>
            </a:stretch>
          </a:blipFill>
        </p:spPr>
      </p:sp>
      <p:sp>
        <p:nvSpPr>
          <p:cNvPr name="TextBox 19" id="19"/>
          <p:cNvSpPr txBox="true"/>
          <p:nvPr/>
        </p:nvSpPr>
        <p:spPr>
          <a:xfrm rot="0">
            <a:off x="3635340" y="604422"/>
            <a:ext cx="10910396" cy="1657920"/>
          </a:xfrm>
          <a:prstGeom prst="rect">
            <a:avLst/>
          </a:prstGeom>
        </p:spPr>
        <p:txBody>
          <a:bodyPr anchor="t" rtlCol="false" tIns="0" lIns="0" bIns="0" rIns="0">
            <a:spAutoFit/>
          </a:bodyPr>
          <a:lstStyle/>
          <a:p>
            <a:pPr algn="ctr">
              <a:lnSpc>
                <a:spcPts val="12218"/>
              </a:lnSpc>
            </a:pPr>
            <a:r>
              <a:rPr lang="en-US" sz="12998">
                <a:solidFill>
                  <a:srgbClr val="000000"/>
                </a:solidFill>
                <a:latin typeface="DM Sans Bold"/>
              </a:rPr>
              <a:t>contact page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17" id="17"/>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361927" y="2625031"/>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31"/>
            <a:stretch>
              <a:fillRect l="0" t="0" r="0" b="0"/>
            </a:stretch>
          </a:blipFill>
        </p:spPr>
      </p:sp>
      <p:sp>
        <p:nvSpPr>
          <p:cNvPr name="TextBox 19" id="19"/>
          <p:cNvSpPr txBox="true"/>
          <p:nvPr/>
        </p:nvSpPr>
        <p:spPr>
          <a:xfrm rot="0">
            <a:off x="4655351" y="416854"/>
            <a:ext cx="8718546" cy="1954176"/>
          </a:xfrm>
          <a:prstGeom prst="rect">
            <a:avLst/>
          </a:prstGeom>
        </p:spPr>
        <p:txBody>
          <a:bodyPr anchor="t" rtlCol="false" tIns="0" lIns="0" bIns="0" rIns="0">
            <a:spAutoFit/>
          </a:bodyPr>
          <a:lstStyle/>
          <a:p>
            <a:pPr algn="ctr">
              <a:lnSpc>
                <a:spcPts val="7487"/>
              </a:lnSpc>
            </a:pPr>
            <a:r>
              <a:rPr lang="en-US" sz="7965">
                <a:solidFill>
                  <a:srgbClr val="000000"/>
                </a:solidFill>
                <a:latin typeface="DM Sans Bold"/>
              </a:rPr>
              <a:t>submitted successfully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994934" y="2091045"/>
            <a:ext cx="6264366" cy="6104909"/>
          </a:xfrm>
          <a:custGeom>
            <a:avLst/>
            <a:gdLst/>
            <a:ahLst/>
            <a:cxnLst/>
            <a:rect r="r" b="b" t="t" l="l"/>
            <a:pathLst>
              <a:path h="6104909" w="6264366">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04950" y="2345718"/>
            <a:ext cx="7848753" cy="22821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Use of Web3Forms</a:t>
            </a:r>
          </a:p>
        </p:txBody>
      </p:sp>
      <p:sp>
        <p:nvSpPr>
          <p:cNvPr name="TextBox 5" id="5"/>
          <p:cNvSpPr txBox="true"/>
          <p:nvPr/>
        </p:nvSpPr>
        <p:spPr>
          <a:xfrm rot="0">
            <a:off x="1504950" y="4807557"/>
            <a:ext cx="7707571" cy="1990725"/>
          </a:xfrm>
          <a:prstGeom prst="rect">
            <a:avLst/>
          </a:prstGeom>
        </p:spPr>
        <p:txBody>
          <a:bodyPr anchor="t" rtlCol="false" tIns="0" lIns="0" bIns="0" rIns="0">
            <a:spAutoFit/>
          </a:bodyPr>
          <a:lstStyle/>
          <a:p>
            <a:pPr marL="0" indent="0" lvl="0">
              <a:lnSpc>
                <a:spcPts val="2699"/>
              </a:lnSpc>
              <a:spcBef>
                <a:spcPct val="0"/>
              </a:spcBef>
            </a:pPr>
            <a:r>
              <a:rPr lang="en-US" sz="1999" spc="119">
                <a:solidFill>
                  <a:srgbClr val="000000"/>
                </a:solidFill>
                <a:latin typeface="DM Sans"/>
              </a:rPr>
              <a:t>for getting responses on my email, I registered my email on web3forms and I got an access key which I added in my contact.js file of the components folder of BMI-Health-Recommendation-System-main.So that I can get the reaction on my email.The screenshots are attatched here.</a:t>
            </a:r>
          </a:p>
        </p:txBody>
      </p:sp>
      <p:sp>
        <p:nvSpPr>
          <p:cNvPr name="Freeform 6" id="6"/>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17" id="17"/>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415389" y="2433911"/>
            <a:ext cx="13457222" cy="7569687"/>
          </a:xfrm>
          <a:custGeom>
            <a:avLst/>
            <a:gdLst/>
            <a:ahLst/>
            <a:cxnLst/>
            <a:rect r="r" b="b" t="t" l="l"/>
            <a:pathLst>
              <a:path h="7569687" w="13457222">
                <a:moveTo>
                  <a:pt x="0" y="0"/>
                </a:moveTo>
                <a:lnTo>
                  <a:pt x="13457222" y="0"/>
                </a:lnTo>
                <a:lnTo>
                  <a:pt x="13457222" y="7569687"/>
                </a:lnTo>
                <a:lnTo>
                  <a:pt x="0" y="7569687"/>
                </a:lnTo>
                <a:lnTo>
                  <a:pt x="0" y="0"/>
                </a:lnTo>
                <a:close/>
              </a:path>
            </a:pathLst>
          </a:custGeom>
          <a:blipFill>
            <a:blip r:embed="rId31"/>
            <a:stretch>
              <a:fillRect l="0" t="0" r="0" b="0"/>
            </a:stretch>
          </a:blipFill>
        </p:spPr>
      </p:sp>
      <p:sp>
        <p:nvSpPr>
          <p:cNvPr name="TextBox 19" id="19"/>
          <p:cNvSpPr txBox="true"/>
          <p:nvPr/>
        </p:nvSpPr>
        <p:spPr>
          <a:xfrm rot="0">
            <a:off x="3326309" y="775991"/>
            <a:ext cx="10910396" cy="1657920"/>
          </a:xfrm>
          <a:prstGeom prst="rect">
            <a:avLst/>
          </a:prstGeom>
        </p:spPr>
        <p:txBody>
          <a:bodyPr anchor="t" rtlCol="false" tIns="0" lIns="0" bIns="0" rIns="0">
            <a:spAutoFit/>
          </a:bodyPr>
          <a:lstStyle/>
          <a:p>
            <a:pPr algn="ctr">
              <a:lnSpc>
                <a:spcPts val="12218"/>
              </a:lnSpc>
            </a:pPr>
            <a:r>
              <a:rPr lang="en-US" sz="12998">
                <a:solidFill>
                  <a:srgbClr val="000000"/>
                </a:solidFill>
                <a:latin typeface="DM Sans Bold"/>
              </a:rPr>
              <a:t>web3forms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17" id="17"/>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361927" y="2064137"/>
            <a:ext cx="13457222" cy="7569687"/>
          </a:xfrm>
          <a:custGeom>
            <a:avLst/>
            <a:gdLst/>
            <a:ahLst/>
            <a:cxnLst/>
            <a:rect r="r" b="b" t="t" l="l"/>
            <a:pathLst>
              <a:path h="7569687" w="13457222">
                <a:moveTo>
                  <a:pt x="0" y="0"/>
                </a:moveTo>
                <a:lnTo>
                  <a:pt x="13457222" y="0"/>
                </a:lnTo>
                <a:lnTo>
                  <a:pt x="13457222" y="7569687"/>
                </a:lnTo>
                <a:lnTo>
                  <a:pt x="0" y="7569687"/>
                </a:lnTo>
                <a:lnTo>
                  <a:pt x="0" y="0"/>
                </a:lnTo>
                <a:close/>
              </a:path>
            </a:pathLst>
          </a:custGeom>
          <a:blipFill>
            <a:blip r:embed="rId31"/>
            <a:stretch>
              <a:fillRect l="0" t="0" r="0" b="0"/>
            </a:stretch>
          </a:blipFill>
        </p:spPr>
      </p:sp>
      <p:sp>
        <p:nvSpPr>
          <p:cNvPr name="TextBox 19" id="19"/>
          <p:cNvSpPr txBox="true"/>
          <p:nvPr/>
        </p:nvSpPr>
        <p:spPr>
          <a:xfrm rot="0">
            <a:off x="1391193" y="624206"/>
            <a:ext cx="13570498" cy="1761964"/>
          </a:xfrm>
          <a:prstGeom prst="rect">
            <a:avLst/>
          </a:prstGeom>
        </p:spPr>
        <p:txBody>
          <a:bodyPr anchor="t" rtlCol="false" tIns="0" lIns="0" bIns="0" rIns="0">
            <a:spAutoFit/>
          </a:bodyPr>
          <a:lstStyle/>
          <a:p>
            <a:pPr algn="ctr">
              <a:lnSpc>
                <a:spcPts val="6753"/>
              </a:lnSpc>
            </a:pPr>
            <a:r>
              <a:rPr lang="en-US" sz="7184">
                <a:solidFill>
                  <a:srgbClr val="000000"/>
                </a:solidFill>
                <a:latin typeface="DM Sans Bold"/>
              </a:rPr>
              <a:t>getting a notification on my email</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17" id="17"/>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570549" y="2064137"/>
            <a:ext cx="13457222" cy="7569687"/>
          </a:xfrm>
          <a:custGeom>
            <a:avLst/>
            <a:gdLst/>
            <a:ahLst/>
            <a:cxnLst/>
            <a:rect r="r" b="b" t="t" l="l"/>
            <a:pathLst>
              <a:path h="7569687" w="13457222">
                <a:moveTo>
                  <a:pt x="0" y="0"/>
                </a:moveTo>
                <a:lnTo>
                  <a:pt x="13457222" y="0"/>
                </a:lnTo>
                <a:lnTo>
                  <a:pt x="13457222" y="7569687"/>
                </a:lnTo>
                <a:lnTo>
                  <a:pt x="0" y="7569687"/>
                </a:lnTo>
                <a:lnTo>
                  <a:pt x="0" y="0"/>
                </a:lnTo>
                <a:close/>
              </a:path>
            </a:pathLst>
          </a:custGeom>
          <a:blipFill>
            <a:blip r:embed="rId31"/>
            <a:stretch>
              <a:fillRect l="0" t="0" r="0" b="0"/>
            </a:stretch>
          </a:blipFill>
        </p:spPr>
      </p:sp>
      <p:sp>
        <p:nvSpPr>
          <p:cNvPr name="TextBox 19" id="19"/>
          <p:cNvSpPr txBox="true"/>
          <p:nvPr/>
        </p:nvSpPr>
        <p:spPr>
          <a:xfrm rot="0">
            <a:off x="1775818" y="977025"/>
            <a:ext cx="10911010" cy="948242"/>
          </a:xfrm>
          <a:prstGeom prst="rect">
            <a:avLst/>
          </a:prstGeom>
        </p:spPr>
        <p:txBody>
          <a:bodyPr anchor="t" rtlCol="false" tIns="0" lIns="0" bIns="0" rIns="0">
            <a:spAutoFit/>
          </a:bodyPr>
          <a:lstStyle/>
          <a:p>
            <a:pPr algn="ctr">
              <a:lnSpc>
                <a:spcPts val="7037"/>
              </a:lnSpc>
            </a:pPr>
            <a:r>
              <a:rPr lang="en-US" sz="7486">
                <a:solidFill>
                  <a:srgbClr val="000000"/>
                </a:solidFill>
                <a:latin typeface="DM Sans Bold"/>
              </a:rPr>
              <a:t>opening the email</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994934" y="2091045"/>
            <a:ext cx="6264366" cy="6104909"/>
          </a:xfrm>
          <a:custGeom>
            <a:avLst/>
            <a:gdLst/>
            <a:ahLst/>
            <a:cxnLst/>
            <a:rect r="r" b="b" t="t" l="l"/>
            <a:pathLst>
              <a:path h="6104909" w="6264366">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04950" y="2345718"/>
            <a:ext cx="7848753" cy="22821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The database part</a:t>
            </a:r>
          </a:p>
        </p:txBody>
      </p:sp>
      <p:sp>
        <p:nvSpPr>
          <p:cNvPr name="TextBox 5" id="5"/>
          <p:cNvSpPr txBox="true"/>
          <p:nvPr/>
        </p:nvSpPr>
        <p:spPr>
          <a:xfrm rot="0">
            <a:off x="1504950" y="4807557"/>
            <a:ext cx="7707571" cy="3324225"/>
          </a:xfrm>
          <a:prstGeom prst="rect">
            <a:avLst/>
          </a:prstGeom>
        </p:spPr>
        <p:txBody>
          <a:bodyPr anchor="t" rtlCol="false" tIns="0" lIns="0" bIns="0" rIns="0">
            <a:spAutoFit/>
          </a:bodyPr>
          <a:lstStyle/>
          <a:p>
            <a:pPr marL="0" indent="0" lvl="0">
              <a:lnSpc>
                <a:spcPts val="2699"/>
              </a:lnSpc>
              <a:spcBef>
                <a:spcPct val="0"/>
              </a:spcBef>
            </a:pPr>
            <a:r>
              <a:rPr lang="en-US" sz="1999" spc="119">
                <a:solidFill>
                  <a:srgbClr val="000000"/>
                </a:solidFill>
                <a:latin typeface="DM Sans"/>
              </a:rPr>
              <a:t>BmiModel.py in the BMI Model folder is responsible for all database management.It has the use of SQLite.The database is essential for persisting user information across sessions and ensuring that user credentials are securely managed. It allows the application to maintain a consistent state, even if the server is restarted or the application is closed. The use of SQLite makes it a lightweight solution that doesn’t require a separate database server, which is suitable for small-scale applications like this one.</a:t>
            </a:r>
          </a:p>
        </p:txBody>
      </p:sp>
      <p:sp>
        <p:nvSpPr>
          <p:cNvPr name="Freeform 6" id="6"/>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994934" y="2091045"/>
            <a:ext cx="6264366" cy="6104909"/>
          </a:xfrm>
          <a:custGeom>
            <a:avLst/>
            <a:gdLst/>
            <a:ahLst/>
            <a:cxnLst/>
            <a:rect r="r" b="b" t="t" l="l"/>
            <a:pathLst>
              <a:path h="6104909" w="6264366">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16164" y="2898168"/>
            <a:ext cx="10765970"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Acknowledgement</a:t>
            </a:r>
          </a:p>
        </p:txBody>
      </p:sp>
      <p:sp>
        <p:nvSpPr>
          <p:cNvPr name="TextBox 5" id="5"/>
          <p:cNvSpPr txBox="true"/>
          <p:nvPr/>
        </p:nvSpPr>
        <p:spPr>
          <a:xfrm rot="0">
            <a:off x="1504950" y="4798032"/>
            <a:ext cx="7707571" cy="1853565"/>
          </a:xfrm>
          <a:prstGeom prst="rect">
            <a:avLst/>
          </a:prstGeom>
        </p:spPr>
        <p:txBody>
          <a:bodyPr anchor="t" rtlCol="false" tIns="0" lIns="0" bIns="0" rIns="0">
            <a:spAutoFit/>
          </a:bodyPr>
          <a:lstStyle/>
          <a:p>
            <a:pPr marL="0" indent="0" lvl="0">
              <a:lnSpc>
                <a:spcPts val="2969"/>
              </a:lnSpc>
              <a:spcBef>
                <a:spcPct val="0"/>
              </a:spcBef>
            </a:pPr>
            <a:r>
              <a:rPr lang="en-US" sz="2199" spc="131">
                <a:solidFill>
                  <a:srgbClr val="000000"/>
                </a:solidFill>
                <a:latin typeface="DM Sans"/>
              </a:rPr>
              <a:t>I would like to thank our project faculty Dr.Banchhanidhi Dash ,KIIT University for his continuous guidance and support throughout the project, so that the project meets its requirements since the starting to the completion.</a:t>
            </a:r>
          </a:p>
        </p:txBody>
      </p:sp>
      <p:sp>
        <p:nvSpPr>
          <p:cNvPr name="Freeform 6" id="6"/>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17" id="17"/>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660418" y="2371030"/>
            <a:ext cx="13457222" cy="7569687"/>
          </a:xfrm>
          <a:custGeom>
            <a:avLst/>
            <a:gdLst/>
            <a:ahLst/>
            <a:cxnLst/>
            <a:rect r="r" b="b" t="t" l="l"/>
            <a:pathLst>
              <a:path h="7569687" w="13457222">
                <a:moveTo>
                  <a:pt x="0" y="0"/>
                </a:moveTo>
                <a:lnTo>
                  <a:pt x="13457222" y="0"/>
                </a:lnTo>
                <a:lnTo>
                  <a:pt x="13457222" y="7569687"/>
                </a:lnTo>
                <a:lnTo>
                  <a:pt x="0" y="7569687"/>
                </a:lnTo>
                <a:lnTo>
                  <a:pt x="0" y="0"/>
                </a:lnTo>
                <a:close/>
              </a:path>
            </a:pathLst>
          </a:custGeom>
          <a:blipFill>
            <a:blip r:embed="rId31"/>
            <a:stretch>
              <a:fillRect l="0" t="0" r="0" b="0"/>
            </a:stretch>
          </a:blipFill>
        </p:spPr>
      </p:sp>
      <p:sp>
        <p:nvSpPr>
          <p:cNvPr name="TextBox 19" id="19"/>
          <p:cNvSpPr txBox="true"/>
          <p:nvPr/>
        </p:nvSpPr>
        <p:spPr>
          <a:xfrm rot="0">
            <a:off x="3326309" y="147468"/>
            <a:ext cx="10910396" cy="1657920"/>
          </a:xfrm>
          <a:prstGeom prst="rect">
            <a:avLst/>
          </a:prstGeom>
        </p:spPr>
        <p:txBody>
          <a:bodyPr anchor="t" rtlCol="false" tIns="0" lIns="0" bIns="0" rIns="0">
            <a:spAutoFit/>
          </a:bodyPr>
          <a:lstStyle/>
          <a:p>
            <a:pPr algn="ctr">
              <a:lnSpc>
                <a:spcPts val="12218"/>
              </a:lnSpc>
            </a:pPr>
            <a:r>
              <a:rPr lang="en-US" sz="12998">
                <a:solidFill>
                  <a:srgbClr val="000000"/>
                </a:solidFill>
                <a:latin typeface="DM Sans Bold"/>
              </a:rPr>
              <a:t>screenshot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078075" y="1267971"/>
            <a:ext cx="4208573" cy="4247184"/>
          </a:xfrm>
          <a:custGeom>
            <a:avLst/>
            <a:gdLst/>
            <a:ahLst/>
            <a:cxnLst/>
            <a:rect r="r" b="b" t="t" l="l"/>
            <a:pathLst>
              <a:path h="4247184" w="4208573">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857087" y="1879538"/>
            <a:ext cx="5956731" cy="6527925"/>
          </a:xfrm>
          <a:custGeom>
            <a:avLst/>
            <a:gdLst/>
            <a:ahLst/>
            <a:cxnLst/>
            <a:rect r="r" b="b" t="t" l="l"/>
            <a:pathLst>
              <a:path h="6527925" w="5956731">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504950" y="2345718"/>
            <a:ext cx="8092094" cy="22821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Use of ML Model</a:t>
            </a:r>
          </a:p>
        </p:txBody>
      </p:sp>
      <p:sp>
        <p:nvSpPr>
          <p:cNvPr name="TextBox 6" id="6"/>
          <p:cNvSpPr txBox="true"/>
          <p:nvPr/>
        </p:nvSpPr>
        <p:spPr>
          <a:xfrm rot="0">
            <a:off x="1504950" y="4807557"/>
            <a:ext cx="7707571" cy="2990850"/>
          </a:xfrm>
          <a:prstGeom prst="rect">
            <a:avLst/>
          </a:prstGeom>
        </p:spPr>
        <p:txBody>
          <a:bodyPr anchor="t" rtlCol="false" tIns="0" lIns="0" bIns="0" rIns="0">
            <a:spAutoFit/>
          </a:bodyPr>
          <a:lstStyle/>
          <a:p>
            <a:pPr marL="0" indent="0" lvl="0">
              <a:lnSpc>
                <a:spcPts val="2699"/>
              </a:lnSpc>
              <a:spcBef>
                <a:spcPct val="0"/>
              </a:spcBef>
            </a:pPr>
            <a:r>
              <a:rPr lang="en-US" sz="1999" spc="119">
                <a:solidFill>
                  <a:srgbClr val="000000"/>
                </a:solidFill>
                <a:latin typeface="DM Sans"/>
              </a:rPr>
              <a:t>Random Forest Regression is an ensemble learning method used for regression tasks, which involves predicting a continuous value or variable (such as prices, temperatures, etc.) based on given input features. It builds on the concept of decision trees and is part of the broader family of Random Forest algorithms, which can be used for both classification and regression tasks.Here the random forest regression model is used to find BMIand return it to the server of website.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1331224" y="1040496"/>
            <a:ext cx="5587239" cy="2662922"/>
            <a:chOff x="0" y="0"/>
            <a:chExt cx="2065940" cy="984643"/>
          </a:xfrm>
        </p:grpSpPr>
        <p:sp>
          <p:nvSpPr>
            <p:cNvPr name="Freeform 4" id="4"/>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5" id="5"/>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1672061" y="6595378"/>
            <a:ext cx="5587239" cy="2662922"/>
            <a:chOff x="0" y="0"/>
            <a:chExt cx="2065940" cy="984643"/>
          </a:xfrm>
        </p:grpSpPr>
        <p:sp>
          <p:nvSpPr>
            <p:cNvPr name="Freeform 7" id="7"/>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8" id="8"/>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028700" y="1028700"/>
            <a:ext cx="5587239" cy="2662922"/>
            <a:chOff x="0" y="0"/>
            <a:chExt cx="2065940" cy="984643"/>
          </a:xfrm>
        </p:grpSpPr>
        <p:sp>
          <p:nvSpPr>
            <p:cNvPr name="Freeform 10" id="10"/>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1" id="11"/>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028700" y="3812039"/>
            <a:ext cx="5587239" cy="2662922"/>
            <a:chOff x="0" y="0"/>
            <a:chExt cx="2065940" cy="984643"/>
          </a:xfrm>
        </p:grpSpPr>
        <p:sp>
          <p:nvSpPr>
            <p:cNvPr name="Freeform 13" id="13"/>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4" id="14"/>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5" id="15"/>
          <p:cNvGrpSpPr/>
          <p:nvPr/>
        </p:nvGrpSpPr>
        <p:grpSpPr>
          <a:xfrm rot="0">
            <a:off x="1028700" y="6598786"/>
            <a:ext cx="5587239" cy="2662922"/>
            <a:chOff x="0" y="0"/>
            <a:chExt cx="2065940" cy="984643"/>
          </a:xfrm>
        </p:grpSpPr>
        <p:sp>
          <p:nvSpPr>
            <p:cNvPr name="Freeform 16" id="16"/>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7" id="17"/>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8" id="18"/>
          <p:cNvSpPr/>
          <p:nvPr/>
        </p:nvSpPr>
        <p:spPr>
          <a:xfrm flipH="false" flipV="false" rot="-7900054">
            <a:off x="7348622" y="2133028"/>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2700000">
            <a:off x="10017119" y="2144497"/>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3209977">
            <a:off x="9982257" y="7689589"/>
            <a:ext cx="1012981" cy="454921"/>
          </a:xfrm>
          <a:custGeom>
            <a:avLst/>
            <a:gdLst/>
            <a:ahLst/>
            <a:cxnLst/>
            <a:rect r="r" b="b" t="t" l="l"/>
            <a:pathLst>
              <a:path h="454921" w="101298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7866361">
            <a:off x="7243302" y="7665457"/>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1264609" y="1499419"/>
            <a:ext cx="1829699" cy="1745076"/>
          </a:xfrm>
          <a:custGeom>
            <a:avLst/>
            <a:gdLst/>
            <a:ahLst/>
            <a:cxnLst/>
            <a:rect r="r" b="b" t="t" l="l"/>
            <a:pathLst>
              <a:path h="1745076" w="1829699">
                <a:moveTo>
                  <a:pt x="0" y="0"/>
                </a:moveTo>
                <a:lnTo>
                  <a:pt x="1829699" y="0"/>
                </a:lnTo>
                <a:lnTo>
                  <a:pt x="1829699" y="1745076"/>
                </a:lnTo>
                <a:lnTo>
                  <a:pt x="0" y="17450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408646" y="4112341"/>
            <a:ext cx="1541626" cy="2055501"/>
          </a:xfrm>
          <a:custGeom>
            <a:avLst/>
            <a:gdLst/>
            <a:ahLst/>
            <a:cxnLst/>
            <a:rect r="r" b="b" t="t" l="l"/>
            <a:pathLst>
              <a:path h="2055501" w="1541626">
                <a:moveTo>
                  <a:pt x="0" y="0"/>
                </a:moveTo>
                <a:lnTo>
                  <a:pt x="1541625" y="0"/>
                </a:lnTo>
                <a:lnTo>
                  <a:pt x="1541625" y="2055502"/>
                </a:lnTo>
                <a:lnTo>
                  <a:pt x="0" y="2055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1206092" y="7066570"/>
            <a:ext cx="1946733" cy="1700958"/>
          </a:xfrm>
          <a:custGeom>
            <a:avLst/>
            <a:gdLst/>
            <a:ahLst/>
            <a:cxnLst/>
            <a:rect r="r" b="b" t="t" l="l"/>
            <a:pathLst>
              <a:path h="1700958" w="1946733">
                <a:moveTo>
                  <a:pt x="0" y="0"/>
                </a:moveTo>
                <a:lnTo>
                  <a:pt x="1946733" y="0"/>
                </a:lnTo>
                <a:lnTo>
                  <a:pt x="1946733" y="1700958"/>
                </a:lnTo>
                <a:lnTo>
                  <a:pt x="0" y="17009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false" rot="0">
            <a:off x="11944417" y="7131683"/>
            <a:ext cx="1907691" cy="1635845"/>
          </a:xfrm>
          <a:custGeom>
            <a:avLst/>
            <a:gdLst/>
            <a:ahLst/>
            <a:cxnLst/>
            <a:rect r="r" b="b" t="t" l="l"/>
            <a:pathLst>
              <a:path h="1635845" w="1907691">
                <a:moveTo>
                  <a:pt x="0" y="0"/>
                </a:moveTo>
                <a:lnTo>
                  <a:pt x="1907692" y="0"/>
                </a:lnTo>
                <a:lnTo>
                  <a:pt x="1907692" y="1635845"/>
                </a:lnTo>
                <a:lnTo>
                  <a:pt x="0" y="16358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6" id="26"/>
          <p:cNvSpPr/>
          <p:nvPr/>
        </p:nvSpPr>
        <p:spPr>
          <a:xfrm flipH="false" flipV="false" rot="0">
            <a:off x="11672061" y="1568025"/>
            <a:ext cx="1776392" cy="1676470"/>
          </a:xfrm>
          <a:custGeom>
            <a:avLst/>
            <a:gdLst/>
            <a:ahLst/>
            <a:cxnLst/>
            <a:rect r="r" b="b" t="t" l="l"/>
            <a:pathLst>
              <a:path h="1676470" w="1776392">
                <a:moveTo>
                  <a:pt x="0" y="0"/>
                </a:moveTo>
                <a:lnTo>
                  <a:pt x="1776392" y="0"/>
                </a:lnTo>
                <a:lnTo>
                  <a:pt x="1776392" y="1676470"/>
                </a:lnTo>
                <a:lnTo>
                  <a:pt x="0" y="167647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7" id="27"/>
          <p:cNvSpPr txBox="true"/>
          <p:nvPr/>
        </p:nvSpPr>
        <p:spPr>
          <a:xfrm rot="0">
            <a:off x="13852109" y="1692798"/>
            <a:ext cx="2816627" cy="1396874"/>
          </a:xfrm>
          <a:prstGeom prst="rect">
            <a:avLst/>
          </a:prstGeom>
        </p:spPr>
        <p:txBody>
          <a:bodyPr anchor="t" rtlCol="false" tIns="0" lIns="0" bIns="0" rIns="0">
            <a:spAutoFit/>
          </a:bodyPr>
          <a:lstStyle/>
          <a:p>
            <a:pPr algn="l" marL="0" indent="0" lvl="0">
              <a:lnSpc>
                <a:spcPts val="2830"/>
              </a:lnSpc>
              <a:spcBef>
                <a:spcPct val="0"/>
              </a:spcBef>
            </a:pPr>
            <a:r>
              <a:rPr lang="en-US" sz="1899">
                <a:solidFill>
                  <a:srgbClr val="000000"/>
                </a:solidFill>
                <a:latin typeface="DM Sans"/>
              </a:rPr>
              <a:t>MACHINE LEARNING ALGORITHM USED:Random Forest Classifier</a:t>
            </a:r>
          </a:p>
        </p:txBody>
      </p:sp>
      <p:sp>
        <p:nvSpPr>
          <p:cNvPr name="TextBox 28" id="28"/>
          <p:cNvSpPr txBox="true"/>
          <p:nvPr/>
        </p:nvSpPr>
        <p:spPr>
          <a:xfrm rot="0">
            <a:off x="14124844" y="7575019"/>
            <a:ext cx="2816627" cy="692024"/>
          </a:xfrm>
          <a:prstGeom prst="rect">
            <a:avLst/>
          </a:prstGeom>
        </p:spPr>
        <p:txBody>
          <a:bodyPr anchor="t" rtlCol="false" tIns="0" lIns="0" bIns="0" rIns="0">
            <a:spAutoFit/>
          </a:bodyPr>
          <a:lstStyle/>
          <a:p>
            <a:pPr algn="l" marL="0" indent="0" lvl="0">
              <a:lnSpc>
                <a:spcPts val="2830"/>
              </a:lnSpc>
              <a:spcBef>
                <a:spcPct val="0"/>
              </a:spcBef>
            </a:pPr>
            <a:r>
              <a:rPr lang="en-US" sz="1899">
                <a:solidFill>
                  <a:srgbClr val="000000"/>
                </a:solidFill>
                <a:latin typeface="DM Sans"/>
              </a:rPr>
              <a:t>FOR INTERACTIVE WEB APPLICATIONS:Streamlit</a:t>
            </a:r>
          </a:p>
        </p:txBody>
      </p:sp>
      <p:sp>
        <p:nvSpPr>
          <p:cNvPr name="TextBox 29" id="29"/>
          <p:cNvSpPr txBox="true"/>
          <p:nvPr/>
        </p:nvSpPr>
        <p:spPr>
          <a:xfrm rot="0">
            <a:off x="3458475" y="1471055"/>
            <a:ext cx="2816627" cy="481586"/>
          </a:xfrm>
          <a:prstGeom prst="rect">
            <a:avLst/>
          </a:prstGeom>
        </p:spPr>
        <p:txBody>
          <a:bodyPr anchor="t" rtlCol="false" tIns="0" lIns="0" bIns="0" rIns="0">
            <a:spAutoFit/>
          </a:bodyPr>
          <a:lstStyle/>
          <a:p>
            <a:pPr algn="l" marL="0" indent="0" lvl="0">
              <a:lnSpc>
                <a:spcPts val="4022"/>
              </a:lnSpc>
            </a:pPr>
            <a:r>
              <a:rPr lang="en-US" sz="2699">
                <a:solidFill>
                  <a:srgbClr val="000000"/>
                </a:solidFill>
                <a:latin typeface="DM Sans"/>
              </a:rPr>
              <a:t>FRONTEND:React</a:t>
            </a:r>
          </a:p>
        </p:txBody>
      </p:sp>
      <p:sp>
        <p:nvSpPr>
          <p:cNvPr name="TextBox 30" id="30"/>
          <p:cNvSpPr txBox="true"/>
          <p:nvPr/>
        </p:nvSpPr>
        <p:spPr>
          <a:xfrm rot="0">
            <a:off x="3458475" y="4235344"/>
            <a:ext cx="2816627" cy="562104"/>
          </a:xfrm>
          <a:prstGeom prst="rect">
            <a:avLst/>
          </a:prstGeom>
        </p:spPr>
        <p:txBody>
          <a:bodyPr anchor="t" rtlCol="false" tIns="0" lIns="0" bIns="0" rIns="0">
            <a:spAutoFit/>
          </a:bodyPr>
          <a:lstStyle/>
          <a:p>
            <a:pPr algn="l" marL="0" indent="0" lvl="0">
              <a:lnSpc>
                <a:spcPts val="4618"/>
              </a:lnSpc>
            </a:pPr>
            <a:r>
              <a:rPr lang="en-US" sz="3099">
                <a:solidFill>
                  <a:srgbClr val="000000"/>
                </a:solidFill>
                <a:latin typeface="DM Sans"/>
              </a:rPr>
              <a:t>BACKEND:Flask</a:t>
            </a:r>
          </a:p>
        </p:txBody>
      </p:sp>
      <p:sp>
        <p:nvSpPr>
          <p:cNvPr name="TextBox 31" id="31"/>
          <p:cNvSpPr txBox="true"/>
          <p:nvPr/>
        </p:nvSpPr>
        <p:spPr>
          <a:xfrm rot="0">
            <a:off x="3458475" y="7040876"/>
            <a:ext cx="2816627" cy="425959"/>
          </a:xfrm>
          <a:prstGeom prst="rect">
            <a:avLst/>
          </a:prstGeom>
        </p:spPr>
        <p:txBody>
          <a:bodyPr anchor="t" rtlCol="false" tIns="0" lIns="0" bIns="0" rIns="0">
            <a:spAutoFit/>
          </a:bodyPr>
          <a:lstStyle/>
          <a:p>
            <a:pPr algn="l" marL="0" indent="0" lvl="0">
              <a:lnSpc>
                <a:spcPts val="3575"/>
              </a:lnSpc>
            </a:pPr>
            <a:r>
              <a:rPr lang="en-US" sz="2399">
                <a:solidFill>
                  <a:srgbClr val="000000"/>
                </a:solidFill>
                <a:latin typeface="DM Sans"/>
              </a:rPr>
              <a:t>DATABASE:SQLite</a:t>
            </a:r>
          </a:p>
        </p:txBody>
      </p:sp>
      <p:sp>
        <p:nvSpPr>
          <p:cNvPr name="TextBox 32" id="32"/>
          <p:cNvSpPr txBox="true"/>
          <p:nvPr/>
        </p:nvSpPr>
        <p:spPr>
          <a:xfrm rot="0">
            <a:off x="6995244" y="3705790"/>
            <a:ext cx="4297511" cy="2365253"/>
          </a:xfrm>
          <a:prstGeom prst="rect">
            <a:avLst/>
          </a:prstGeom>
        </p:spPr>
        <p:txBody>
          <a:bodyPr anchor="t" rtlCol="false" tIns="0" lIns="0" bIns="0" rIns="0">
            <a:spAutoFit/>
          </a:bodyPr>
          <a:lstStyle/>
          <a:p>
            <a:pPr algn="ctr" marL="0" indent="0" lvl="1">
              <a:lnSpc>
                <a:spcPts val="6111"/>
              </a:lnSpc>
              <a:spcBef>
                <a:spcPct val="0"/>
              </a:spcBef>
            </a:pPr>
            <a:r>
              <a:rPr lang="en-US" sz="6300">
                <a:solidFill>
                  <a:srgbClr val="000000"/>
                </a:solidFill>
                <a:latin typeface="DM Sans Bold"/>
              </a:rPr>
              <a:t>Basic Concepts Used</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028700" y="1261827"/>
            <a:ext cx="5038071" cy="3559266"/>
            <a:chOff x="0" y="0"/>
            <a:chExt cx="1048738" cy="740906"/>
          </a:xfrm>
        </p:grpSpPr>
        <p:sp>
          <p:nvSpPr>
            <p:cNvPr name="Freeform 4" id="4"/>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5" id="5"/>
            <p:cNvSpPr txBox="true"/>
            <p:nvPr/>
          </p:nvSpPr>
          <p:spPr>
            <a:xfrm>
              <a:off x="0" y="-38100"/>
              <a:ext cx="1048738" cy="779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5370657"/>
            <a:ext cx="5038071" cy="3559266"/>
            <a:chOff x="0" y="0"/>
            <a:chExt cx="1048738" cy="740906"/>
          </a:xfrm>
        </p:grpSpPr>
        <p:sp>
          <p:nvSpPr>
            <p:cNvPr name="Freeform 7" id="7"/>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8" id="8"/>
            <p:cNvSpPr txBox="true"/>
            <p:nvPr/>
          </p:nvSpPr>
          <p:spPr>
            <a:xfrm>
              <a:off x="0" y="-38100"/>
              <a:ext cx="1048738" cy="779006"/>
            </a:xfrm>
            <a:prstGeom prst="rect">
              <a:avLst/>
            </a:prstGeom>
          </p:spPr>
          <p:txBody>
            <a:bodyPr anchor="ctr" rtlCol="false" tIns="50800" lIns="50800" bIns="50800" rIns="50800"/>
            <a:lstStyle/>
            <a:p>
              <a:pPr algn="ctr">
                <a:lnSpc>
                  <a:spcPts val="2659"/>
                </a:lnSpc>
              </a:pPr>
              <a:r>
                <a:rPr lang="en-US" sz="1899">
                  <a:solidFill>
                    <a:srgbClr val="000000"/>
                  </a:solidFill>
                  <a:latin typeface="Open Sans Light"/>
                </a:rPr>
                <a:t>User Authentication, User Registration, : Health Data Input, BMI Calculation, Personalized Healthcare Recommendation</a:t>
              </a:r>
            </a:p>
          </p:txBody>
        </p:sp>
      </p:grpSp>
      <p:grpSp>
        <p:nvGrpSpPr>
          <p:cNvPr name="Group 9" id="9"/>
          <p:cNvGrpSpPr/>
          <p:nvPr/>
        </p:nvGrpSpPr>
        <p:grpSpPr>
          <a:xfrm rot="0">
            <a:off x="6692531" y="1261827"/>
            <a:ext cx="5038071" cy="3559266"/>
            <a:chOff x="0" y="0"/>
            <a:chExt cx="1048738" cy="740906"/>
          </a:xfrm>
        </p:grpSpPr>
        <p:sp>
          <p:nvSpPr>
            <p:cNvPr name="Freeform 10" id="10"/>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11" id="11"/>
            <p:cNvSpPr txBox="true"/>
            <p:nvPr/>
          </p:nvSpPr>
          <p:spPr>
            <a:xfrm>
              <a:off x="0" y="-38100"/>
              <a:ext cx="1048738" cy="779006"/>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692531" y="5370657"/>
            <a:ext cx="5038071" cy="3559266"/>
            <a:chOff x="0" y="0"/>
            <a:chExt cx="1048738" cy="740906"/>
          </a:xfrm>
        </p:grpSpPr>
        <p:sp>
          <p:nvSpPr>
            <p:cNvPr name="Freeform 13" id="13"/>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14" id="14"/>
            <p:cNvSpPr txBox="true"/>
            <p:nvPr/>
          </p:nvSpPr>
          <p:spPr>
            <a:xfrm>
              <a:off x="0" y="-38100"/>
              <a:ext cx="1048738" cy="779006"/>
            </a:xfrm>
            <a:prstGeom prst="rect">
              <a:avLst/>
            </a:prstGeom>
          </p:spPr>
          <p:txBody>
            <a:bodyPr anchor="ctr" rtlCol="false" tIns="50800" lIns="50800" bIns="50800" rIns="50800"/>
            <a:lstStyle/>
            <a:p>
              <a:pPr algn="ctr">
                <a:lnSpc>
                  <a:spcPts val="2659"/>
                </a:lnSpc>
              </a:pPr>
              <a:r>
                <a:rPr lang="en-US" sz="1899">
                  <a:solidFill>
                    <a:srgbClr val="000000"/>
                  </a:solidFill>
                  <a:latin typeface="Open Sans Light"/>
                </a:rPr>
                <a:t>Response Time, Data Privacy, :Authentication and Authorization, scalability</a:t>
              </a:r>
            </a:p>
          </p:txBody>
        </p:sp>
      </p:grpSp>
      <p:grpSp>
        <p:nvGrpSpPr>
          <p:cNvPr name="Group 15" id="15"/>
          <p:cNvGrpSpPr/>
          <p:nvPr/>
        </p:nvGrpSpPr>
        <p:grpSpPr>
          <a:xfrm rot="0">
            <a:off x="1028700" y="1261827"/>
            <a:ext cx="5038071" cy="668736"/>
            <a:chOff x="0" y="0"/>
            <a:chExt cx="1048738" cy="139206"/>
          </a:xfrm>
        </p:grpSpPr>
        <p:sp>
          <p:nvSpPr>
            <p:cNvPr name="Freeform 16" id="16"/>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17" id="17"/>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028700" y="5370657"/>
            <a:ext cx="5038071" cy="668736"/>
            <a:chOff x="0" y="0"/>
            <a:chExt cx="1048738" cy="139206"/>
          </a:xfrm>
        </p:grpSpPr>
        <p:sp>
          <p:nvSpPr>
            <p:cNvPr name="Freeform 19" id="19"/>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0" id="20"/>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6692531" y="1261827"/>
            <a:ext cx="5038071" cy="668736"/>
            <a:chOff x="0" y="0"/>
            <a:chExt cx="1048738" cy="139206"/>
          </a:xfrm>
        </p:grpSpPr>
        <p:sp>
          <p:nvSpPr>
            <p:cNvPr name="Freeform 22" id="22"/>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3" id="23"/>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6692531" y="5370657"/>
            <a:ext cx="5038071" cy="668736"/>
            <a:chOff x="0" y="0"/>
            <a:chExt cx="1048738" cy="139206"/>
          </a:xfrm>
        </p:grpSpPr>
        <p:sp>
          <p:nvSpPr>
            <p:cNvPr name="Freeform 25" id="25"/>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6" id="26"/>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3311752" y="1820230"/>
            <a:ext cx="3032484" cy="6646539"/>
          </a:xfrm>
          <a:custGeom>
            <a:avLst/>
            <a:gdLst/>
            <a:ahLst/>
            <a:cxnLst/>
            <a:rect r="r" b="b" t="t" l="l"/>
            <a:pathLst>
              <a:path h="6646539" w="3032484">
                <a:moveTo>
                  <a:pt x="0" y="0"/>
                </a:moveTo>
                <a:lnTo>
                  <a:pt x="3032483" y="0"/>
                </a:lnTo>
                <a:lnTo>
                  <a:pt x="3032483" y="6646540"/>
                </a:lnTo>
                <a:lnTo>
                  <a:pt x="0" y="66465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8" id="28"/>
          <p:cNvSpPr txBox="true"/>
          <p:nvPr/>
        </p:nvSpPr>
        <p:spPr>
          <a:xfrm rot="0">
            <a:off x="1345712" y="1452532"/>
            <a:ext cx="3739422" cy="313501"/>
          </a:xfrm>
          <a:prstGeom prst="rect">
            <a:avLst/>
          </a:prstGeom>
        </p:spPr>
        <p:txBody>
          <a:bodyPr anchor="t" rtlCol="false" tIns="0" lIns="0" bIns="0" rIns="0">
            <a:spAutoFit/>
          </a:bodyPr>
          <a:lstStyle/>
          <a:p>
            <a:pPr>
              <a:lnSpc>
                <a:spcPts val="2495"/>
              </a:lnSpc>
            </a:pPr>
            <a:r>
              <a:rPr lang="en-US" sz="2132">
                <a:solidFill>
                  <a:srgbClr val="000000"/>
                </a:solidFill>
                <a:latin typeface="DM Sans"/>
              </a:rPr>
              <a:t>FUNCTIONAL REQUIREMENTS</a:t>
            </a:r>
          </a:p>
        </p:txBody>
      </p:sp>
      <p:sp>
        <p:nvSpPr>
          <p:cNvPr name="TextBox 29" id="29"/>
          <p:cNvSpPr txBox="true"/>
          <p:nvPr/>
        </p:nvSpPr>
        <p:spPr>
          <a:xfrm rot="0">
            <a:off x="7062826" y="1452532"/>
            <a:ext cx="4392233" cy="283588"/>
          </a:xfrm>
          <a:prstGeom prst="rect">
            <a:avLst/>
          </a:prstGeom>
        </p:spPr>
        <p:txBody>
          <a:bodyPr anchor="t" rtlCol="false" tIns="0" lIns="0" bIns="0" rIns="0">
            <a:spAutoFit/>
          </a:bodyPr>
          <a:lstStyle/>
          <a:p>
            <a:pPr>
              <a:lnSpc>
                <a:spcPts val="2261"/>
              </a:lnSpc>
            </a:pPr>
            <a:r>
              <a:rPr lang="en-US" sz="1932">
                <a:solidFill>
                  <a:srgbClr val="000000"/>
                </a:solidFill>
                <a:latin typeface="DM Sans"/>
              </a:rPr>
              <a:t>NON-FUNCTIONAL REQUIREMENTS</a:t>
            </a:r>
          </a:p>
        </p:txBody>
      </p:sp>
      <p:sp>
        <p:nvSpPr>
          <p:cNvPr name="TextBox 30" id="30"/>
          <p:cNvSpPr txBox="true"/>
          <p:nvPr/>
        </p:nvSpPr>
        <p:spPr>
          <a:xfrm rot="0">
            <a:off x="1345712" y="5554049"/>
            <a:ext cx="4137951" cy="313501"/>
          </a:xfrm>
          <a:prstGeom prst="rect">
            <a:avLst/>
          </a:prstGeom>
        </p:spPr>
        <p:txBody>
          <a:bodyPr anchor="t" rtlCol="false" tIns="0" lIns="0" bIns="0" rIns="0">
            <a:spAutoFit/>
          </a:bodyPr>
          <a:lstStyle/>
          <a:p>
            <a:pPr>
              <a:lnSpc>
                <a:spcPts val="2495"/>
              </a:lnSpc>
            </a:pPr>
            <a:r>
              <a:rPr lang="en-US" sz="2132">
                <a:solidFill>
                  <a:srgbClr val="000000"/>
                </a:solidFill>
                <a:latin typeface="DM Sans"/>
              </a:rPr>
              <a:t>EXAMPLES</a:t>
            </a:r>
          </a:p>
        </p:txBody>
      </p:sp>
      <p:sp>
        <p:nvSpPr>
          <p:cNvPr name="TextBox 31" id="31"/>
          <p:cNvSpPr txBox="true"/>
          <p:nvPr/>
        </p:nvSpPr>
        <p:spPr>
          <a:xfrm rot="0">
            <a:off x="7062826" y="5554049"/>
            <a:ext cx="3558025" cy="313501"/>
          </a:xfrm>
          <a:prstGeom prst="rect">
            <a:avLst/>
          </a:prstGeom>
        </p:spPr>
        <p:txBody>
          <a:bodyPr anchor="t" rtlCol="false" tIns="0" lIns="0" bIns="0" rIns="0">
            <a:spAutoFit/>
          </a:bodyPr>
          <a:lstStyle/>
          <a:p>
            <a:pPr>
              <a:lnSpc>
                <a:spcPts val="2495"/>
              </a:lnSpc>
            </a:pPr>
            <a:r>
              <a:rPr lang="en-US" sz="2132">
                <a:solidFill>
                  <a:srgbClr val="000000"/>
                </a:solidFill>
                <a:latin typeface="DM Sans"/>
              </a:rPr>
              <a:t>EXAMPLES</a:t>
            </a:r>
          </a:p>
        </p:txBody>
      </p:sp>
      <p:sp>
        <p:nvSpPr>
          <p:cNvPr name="TextBox 32" id="32"/>
          <p:cNvSpPr txBox="true"/>
          <p:nvPr/>
        </p:nvSpPr>
        <p:spPr>
          <a:xfrm rot="0">
            <a:off x="1345712" y="2381812"/>
            <a:ext cx="4137951" cy="531495"/>
          </a:xfrm>
          <a:prstGeom prst="rect">
            <a:avLst/>
          </a:prstGeom>
        </p:spPr>
        <p:txBody>
          <a:bodyPr anchor="t" rtlCol="false" tIns="0" lIns="0" bIns="0" rIns="0">
            <a:spAutoFit/>
          </a:bodyPr>
          <a:lstStyle/>
          <a:p>
            <a:pPr marL="0" indent="0" lvl="0">
              <a:lnSpc>
                <a:spcPts val="2160"/>
              </a:lnSpc>
              <a:spcBef>
                <a:spcPct val="0"/>
              </a:spcBef>
            </a:pPr>
            <a:r>
              <a:rPr lang="en-US" sz="1600" spc="96">
                <a:solidFill>
                  <a:srgbClr val="000000"/>
                </a:solidFill>
                <a:latin typeface="DM Sans"/>
              </a:rPr>
              <a:t>Functional Requirements tell what a system should do</a:t>
            </a:r>
          </a:p>
        </p:txBody>
      </p:sp>
      <p:sp>
        <p:nvSpPr>
          <p:cNvPr name="TextBox 33" id="33"/>
          <p:cNvSpPr txBox="true"/>
          <p:nvPr/>
        </p:nvSpPr>
        <p:spPr>
          <a:xfrm rot="0">
            <a:off x="7062826" y="2381812"/>
            <a:ext cx="4137951" cy="1064895"/>
          </a:xfrm>
          <a:prstGeom prst="rect">
            <a:avLst/>
          </a:prstGeom>
        </p:spPr>
        <p:txBody>
          <a:bodyPr anchor="t" rtlCol="false" tIns="0" lIns="0" bIns="0" rIns="0">
            <a:spAutoFit/>
          </a:bodyPr>
          <a:lstStyle/>
          <a:p>
            <a:pPr marL="0" indent="0" lvl="0">
              <a:lnSpc>
                <a:spcPts val="2160"/>
              </a:lnSpc>
              <a:spcBef>
                <a:spcPct val="0"/>
              </a:spcBef>
            </a:pPr>
            <a:r>
              <a:rPr lang="en-US" sz="1600" spc="96">
                <a:solidFill>
                  <a:srgbClr val="000000"/>
                </a:solidFill>
                <a:latin typeface="DM Sans"/>
              </a:rPr>
              <a:t>Non-functional requirements (NFRs) specify criteria that can be used to judge the operation of a system, rather than specific behaviors</a:t>
            </a:r>
          </a:p>
        </p:txBody>
      </p:sp>
      <p:sp>
        <p:nvSpPr>
          <p:cNvPr name="Freeform 34" id="34"/>
          <p:cNvSpPr/>
          <p:nvPr/>
        </p:nvSpPr>
        <p:spPr>
          <a:xfrm flipH="false" flipV="false" rot="-10800000">
            <a:off x="14827993" y="-1392447"/>
            <a:ext cx="4017146" cy="3158481"/>
          </a:xfrm>
          <a:custGeom>
            <a:avLst/>
            <a:gdLst/>
            <a:ahLst/>
            <a:cxnLst/>
            <a:rect r="r" b="b" t="t" l="l"/>
            <a:pathLst>
              <a:path h="3158481" w="4017146">
                <a:moveTo>
                  <a:pt x="0" y="0"/>
                </a:moveTo>
                <a:lnTo>
                  <a:pt x="4017147" y="0"/>
                </a:lnTo>
                <a:lnTo>
                  <a:pt x="4017147" y="3158481"/>
                </a:lnTo>
                <a:lnTo>
                  <a:pt x="0" y="31584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5" id="35"/>
          <p:cNvSpPr/>
          <p:nvPr/>
        </p:nvSpPr>
        <p:spPr>
          <a:xfrm flipH="false" flipV="false" rot="0">
            <a:off x="4580296" y="-1616873"/>
            <a:ext cx="4224468" cy="2645573"/>
          </a:xfrm>
          <a:custGeom>
            <a:avLst/>
            <a:gdLst/>
            <a:ahLst/>
            <a:cxnLst/>
            <a:rect r="r" b="b" t="t" l="l"/>
            <a:pathLst>
              <a:path h="2645573" w="4224468">
                <a:moveTo>
                  <a:pt x="0" y="0"/>
                </a:moveTo>
                <a:lnTo>
                  <a:pt x="4224469" y="0"/>
                </a:lnTo>
                <a:lnTo>
                  <a:pt x="4224469" y="2645573"/>
                </a:lnTo>
                <a:lnTo>
                  <a:pt x="0" y="26455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36" id="36"/>
          <p:cNvSpPr/>
          <p:nvPr/>
        </p:nvSpPr>
        <p:spPr>
          <a:xfrm flipH="false" flipV="false" rot="0">
            <a:off x="8285780"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37" id="37"/>
          <p:cNvSpPr/>
          <p:nvPr/>
        </p:nvSpPr>
        <p:spPr>
          <a:xfrm flipH="false" flipV="false" rot="-5400000">
            <a:off x="12134412" y="9245030"/>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38" id="38"/>
          <p:cNvSpPr/>
          <p:nvPr/>
        </p:nvSpPr>
        <p:spPr>
          <a:xfrm flipH="false" flipV="false" rot="0">
            <a:off x="-1558320"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39" id="39"/>
          <p:cNvSpPr/>
          <p:nvPr/>
        </p:nvSpPr>
        <p:spPr>
          <a:xfrm flipH="false" flipV="false" rot="0">
            <a:off x="17259300" y="7433853"/>
            <a:ext cx="1794966" cy="1932669"/>
          </a:xfrm>
          <a:custGeom>
            <a:avLst/>
            <a:gdLst/>
            <a:ahLst/>
            <a:cxnLst/>
            <a:rect r="r" b="b" t="t" l="l"/>
            <a:pathLst>
              <a:path h="1932669" w="1794966">
                <a:moveTo>
                  <a:pt x="0" y="0"/>
                </a:moveTo>
                <a:lnTo>
                  <a:pt x="1794966" y="0"/>
                </a:lnTo>
                <a:lnTo>
                  <a:pt x="1794966" y="1932669"/>
                </a:lnTo>
                <a:lnTo>
                  <a:pt x="0" y="193266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40" id="40"/>
          <p:cNvSpPr/>
          <p:nvPr/>
        </p:nvSpPr>
        <p:spPr>
          <a:xfrm flipH="false" flipV="false" rot="0">
            <a:off x="-744232" y="460501"/>
            <a:ext cx="1488463" cy="1602652"/>
          </a:xfrm>
          <a:custGeom>
            <a:avLst/>
            <a:gdLst/>
            <a:ahLst/>
            <a:cxnLst/>
            <a:rect r="r" b="b" t="t" l="l"/>
            <a:pathLst>
              <a:path h="1602652" w="1488463">
                <a:moveTo>
                  <a:pt x="0" y="0"/>
                </a:moveTo>
                <a:lnTo>
                  <a:pt x="1488464" y="0"/>
                </a:lnTo>
                <a:lnTo>
                  <a:pt x="1488464" y="1602652"/>
                </a:lnTo>
                <a:lnTo>
                  <a:pt x="0" y="160265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854229" y="2523430"/>
            <a:ext cx="10014901" cy="909320"/>
          </a:xfrm>
          <a:prstGeom prst="rect">
            <a:avLst/>
          </a:prstGeom>
        </p:spPr>
        <p:txBody>
          <a:bodyPr anchor="t" rtlCol="false" tIns="0" lIns="0" bIns="0" rIns="0">
            <a:spAutoFit/>
          </a:bodyPr>
          <a:lstStyle/>
          <a:p>
            <a:pPr algn="ctr">
              <a:lnSpc>
                <a:spcPts val="6789"/>
              </a:lnSpc>
            </a:pPr>
            <a:r>
              <a:rPr lang="en-US" sz="6999">
                <a:solidFill>
                  <a:srgbClr val="000000"/>
                </a:solidFill>
                <a:latin typeface="DM Sans Bold"/>
              </a:rPr>
              <a:t>DFD</a:t>
            </a:r>
          </a:p>
        </p:txBody>
      </p:sp>
      <p:sp>
        <p:nvSpPr>
          <p:cNvPr name="TextBox 4" id="4"/>
          <p:cNvSpPr txBox="true"/>
          <p:nvPr/>
        </p:nvSpPr>
        <p:spPr>
          <a:xfrm rot="0">
            <a:off x="629402" y="1005275"/>
            <a:ext cx="16464555" cy="1375791"/>
          </a:xfrm>
          <a:prstGeom prst="rect">
            <a:avLst/>
          </a:prstGeom>
        </p:spPr>
        <p:txBody>
          <a:bodyPr anchor="t" rtlCol="false" tIns="0" lIns="0" bIns="0" rIns="0">
            <a:spAutoFit/>
          </a:bodyPr>
          <a:lstStyle/>
          <a:p>
            <a:pPr algn="ctr">
              <a:lnSpc>
                <a:spcPts val="10272"/>
              </a:lnSpc>
            </a:pPr>
            <a:r>
              <a:rPr lang="en-US" sz="10590">
                <a:solidFill>
                  <a:srgbClr val="000000"/>
                </a:solidFill>
                <a:latin typeface="DM Sans Bold"/>
              </a:rPr>
              <a:t>BLOCK DIAGRAM</a:t>
            </a:r>
          </a:p>
        </p:txBody>
      </p:sp>
      <p:sp>
        <p:nvSpPr>
          <p:cNvPr name="Freeform 5" id="5"/>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2" id="12"/>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3" id="13"/>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4" id="14"/>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5" id="15"/>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6" id="16"/>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7" id="17"/>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8" id="18"/>
          <p:cNvSpPr/>
          <p:nvPr/>
        </p:nvSpPr>
        <p:spPr>
          <a:xfrm flipH="false" flipV="false" rot="0">
            <a:off x="3854229" y="3729586"/>
            <a:ext cx="10014901" cy="6199040"/>
          </a:xfrm>
          <a:custGeom>
            <a:avLst/>
            <a:gdLst/>
            <a:ahLst/>
            <a:cxnLst/>
            <a:rect r="r" b="b" t="t" l="l"/>
            <a:pathLst>
              <a:path h="6199040" w="10014901">
                <a:moveTo>
                  <a:pt x="0" y="0"/>
                </a:moveTo>
                <a:lnTo>
                  <a:pt x="10014901" y="0"/>
                </a:lnTo>
                <a:lnTo>
                  <a:pt x="10014901" y="6199040"/>
                </a:lnTo>
                <a:lnTo>
                  <a:pt x="0" y="6199040"/>
                </a:lnTo>
                <a:lnTo>
                  <a:pt x="0" y="0"/>
                </a:lnTo>
                <a:close/>
              </a:path>
            </a:pathLst>
          </a:custGeom>
          <a:blipFill>
            <a:blip r:embed="rId29"/>
            <a:stretch>
              <a:fillRect l="0" t="-6323" r="0" b="-6323"/>
            </a:stretch>
          </a:blipFill>
        </p:spPr>
      </p:sp>
      <p:sp>
        <p:nvSpPr>
          <p:cNvPr name="TextBox 19" id="19"/>
          <p:cNvSpPr txBox="true"/>
          <p:nvPr/>
        </p:nvSpPr>
        <p:spPr>
          <a:xfrm rot="0">
            <a:off x="3854229" y="3394649"/>
            <a:ext cx="9732581" cy="334936"/>
          </a:xfrm>
          <a:prstGeom prst="rect">
            <a:avLst/>
          </a:prstGeom>
        </p:spPr>
        <p:txBody>
          <a:bodyPr anchor="t" rtlCol="false" tIns="0" lIns="0" bIns="0" rIns="0">
            <a:spAutoFit/>
          </a:bodyPr>
          <a:lstStyle/>
          <a:p>
            <a:pPr algn="ctr" marL="0" indent="0" lvl="0">
              <a:lnSpc>
                <a:spcPts val="2714"/>
              </a:lnSpc>
              <a:spcBef>
                <a:spcPct val="0"/>
              </a:spcBef>
            </a:pPr>
            <a:r>
              <a:rPr lang="en-US" sz="2010" spc="120">
                <a:solidFill>
                  <a:srgbClr val="000000"/>
                </a:solidFill>
                <a:latin typeface="DM Sans"/>
              </a:rPr>
              <a:t>DFD level 0</a:t>
            </a:r>
          </a:p>
        </p:txBody>
      </p:sp>
      <p:sp>
        <p:nvSpPr>
          <p:cNvPr name="TextBox 20" id="20"/>
          <p:cNvSpPr txBox="true"/>
          <p:nvPr/>
        </p:nvSpPr>
        <p:spPr>
          <a:xfrm rot="0">
            <a:off x="14215205" y="3440027"/>
            <a:ext cx="3872532" cy="4825366"/>
          </a:xfrm>
          <a:prstGeom prst="rect">
            <a:avLst/>
          </a:prstGeom>
        </p:spPr>
        <p:txBody>
          <a:bodyPr anchor="t" rtlCol="false" tIns="0" lIns="0" bIns="0" rIns="0">
            <a:spAutoFit/>
          </a:bodyPr>
          <a:lstStyle/>
          <a:p>
            <a:pPr algn="ctr" marL="0" indent="0" lvl="0">
              <a:lnSpc>
                <a:spcPts val="2969"/>
              </a:lnSpc>
              <a:spcBef>
                <a:spcPct val="0"/>
              </a:spcBef>
            </a:pPr>
            <a:r>
              <a:rPr lang="en-US" sz="2199" spc="131">
                <a:solidFill>
                  <a:srgbClr val="000000"/>
                </a:solidFill>
                <a:latin typeface="DM Sans"/>
              </a:rPr>
              <a:t>During the structured analysis , the SRS document is transferred into data flow model or DFD in DFD 0 one system/process is there depending on which external entities are maintained.Here online BMI system is the system/process and student is the external entity</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864059" y="969406"/>
            <a:ext cx="10014901" cy="909320"/>
          </a:xfrm>
          <a:prstGeom prst="rect">
            <a:avLst/>
          </a:prstGeom>
        </p:spPr>
        <p:txBody>
          <a:bodyPr anchor="t" rtlCol="false" tIns="0" lIns="0" bIns="0" rIns="0">
            <a:spAutoFit/>
          </a:bodyPr>
          <a:lstStyle/>
          <a:p>
            <a:pPr algn="ctr">
              <a:lnSpc>
                <a:spcPts val="6789"/>
              </a:lnSpc>
            </a:pPr>
            <a:r>
              <a:rPr lang="en-US" sz="6999">
                <a:solidFill>
                  <a:srgbClr val="000000"/>
                </a:solidFill>
                <a:latin typeface="DM Sans Bold"/>
              </a:rPr>
              <a:t>DFD level 1</a:t>
            </a:r>
          </a:p>
        </p:txBody>
      </p:sp>
      <p:sp>
        <p:nvSpPr>
          <p:cNvPr name="TextBox 4" id="4"/>
          <p:cNvSpPr txBox="true"/>
          <p:nvPr/>
        </p:nvSpPr>
        <p:spPr>
          <a:xfrm rot="0">
            <a:off x="14240149" y="1693257"/>
            <a:ext cx="3413236" cy="3657600"/>
          </a:xfrm>
          <a:prstGeom prst="rect">
            <a:avLst/>
          </a:prstGeom>
        </p:spPr>
        <p:txBody>
          <a:bodyPr anchor="t" rtlCol="false" tIns="0" lIns="0" bIns="0" rIns="0">
            <a:spAutoFit/>
          </a:bodyPr>
          <a:lstStyle/>
          <a:p>
            <a:pPr algn="ctr">
              <a:lnSpc>
                <a:spcPts val="2699"/>
              </a:lnSpc>
            </a:pPr>
            <a:r>
              <a:rPr lang="en-US" sz="1999" spc="119">
                <a:solidFill>
                  <a:srgbClr val="000000"/>
                </a:solidFill>
                <a:latin typeface="DM Sans"/>
              </a:rPr>
              <a:t>inDFD level 1 the process will be classified further .Here the process is BMI </a:t>
            </a:r>
          </a:p>
          <a:p>
            <a:pPr algn="ctr" marL="0" indent="0" lvl="0">
              <a:lnSpc>
                <a:spcPts val="2699"/>
              </a:lnSpc>
              <a:spcBef>
                <a:spcPct val="0"/>
              </a:spcBef>
            </a:pPr>
            <a:r>
              <a:rPr lang="en-US" sz="1999" spc="119">
                <a:solidFill>
                  <a:srgbClr val="000000"/>
                </a:solidFill>
                <a:latin typeface="DM Sans"/>
              </a:rPr>
              <a:t>Healthcare , which is further classified into regiter,login,calculate BMI,view Recommendations,all of which are further connected to databases for the referral and data</a:t>
            </a:r>
          </a:p>
        </p:txBody>
      </p:sp>
      <p:sp>
        <p:nvSpPr>
          <p:cNvPr name="Freeform 5" id="5"/>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2" id="12"/>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3" id="13"/>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4" id="14"/>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5" id="15"/>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6" id="16"/>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7" id="17"/>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8" id="18"/>
          <p:cNvSpPr/>
          <p:nvPr/>
        </p:nvSpPr>
        <p:spPr>
          <a:xfrm flipH="false" flipV="false" rot="0">
            <a:off x="1028700" y="2064171"/>
            <a:ext cx="12976462" cy="8220008"/>
          </a:xfrm>
          <a:custGeom>
            <a:avLst/>
            <a:gdLst/>
            <a:ahLst/>
            <a:cxnLst/>
            <a:rect r="r" b="b" t="t" l="l"/>
            <a:pathLst>
              <a:path h="8220008" w="12976462">
                <a:moveTo>
                  <a:pt x="0" y="0"/>
                </a:moveTo>
                <a:lnTo>
                  <a:pt x="12976462" y="0"/>
                </a:lnTo>
                <a:lnTo>
                  <a:pt x="12976462" y="8220008"/>
                </a:lnTo>
                <a:lnTo>
                  <a:pt x="0" y="8220008"/>
                </a:lnTo>
                <a:lnTo>
                  <a:pt x="0" y="0"/>
                </a:lnTo>
                <a:close/>
              </a:path>
            </a:pathLst>
          </a:custGeom>
          <a:blipFill>
            <a:blip r:embed="rId29"/>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864059" y="321225"/>
            <a:ext cx="10014901" cy="909320"/>
          </a:xfrm>
          <a:prstGeom prst="rect">
            <a:avLst/>
          </a:prstGeom>
        </p:spPr>
        <p:txBody>
          <a:bodyPr anchor="t" rtlCol="false" tIns="0" lIns="0" bIns="0" rIns="0">
            <a:spAutoFit/>
          </a:bodyPr>
          <a:lstStyle/>
          <a:p>
            <a:pPr algn="ctr">
              <a:lnSpc>
                <a:spcPts val="6789"/>
              </a:lnSpc>
            </a:pPr>
            <a:r>
              <a:rPr lang="en-US" sz="6999">
                <a:solidFill>
                  <a:srgbClr val="000000"/>
                </a:solidFill>
                <a:latin typeface="DM Sans Bold"/>
              </a:rPr>
              <a:t>DFD level 2</a:t>
            </a:r>
          </a:p>
        </p:txBody>
      </p:sp>
      <p:sp>
        <p:nvSpPr>
          <p:cNvPr name="TextBox 4" id="4"/>
          <p:cNvSpPr txBox="true"/>
          <p:nvPr/>
        </p:nvSpPr>
        <p:spPr>
          <a:xfrm rot="0">
            <a:off x="12458374" y="1704073"/>
            <a:ext cx="4072795" cy="3657600"/>
          </a:xfrm>
          <a:prstGeom prst="rect">
            <a:avLst/>
          </a:prstGeom>
        </p:spPr>
        <p:txBody>
          <a:bodyPr anchor="t" rtlCol="false" tIns="0" lIns="0" bIns="0" rIns="0">
            <a:spAutoFit/>
          </a:bodyPr>
          <a:lstStyle/>
          <a:p>
            <a:pPr algn="ctr" marL="0" indent="0" lvl="0">
              <a:lnSpc>
                <a:spcPts val="2699"/>
              </a:lnSpc>
              <a:spcBef>
                <a:spcPct val="0"/>
              </a:spcBef>
            </a:pPr>
            <a:r>
              <a:rPr lang="en-US" sz="1999" spc="119">
                <a:solidFill>
                  <a:srgbClr val="000000"/>
                </a:solidFill>
                <a:latin typeface="DM Sans"/>
              </a:rPr>
              <a:t>In DFD level 2 the processes are explained into more details .Say for example one of the processes in our BMI app are calculation of BMI .So in level 2 DFD we will have it in more detail like enter the weight in kg,the height in cm and the gender and then calculation of BMI will be done.</a:t>
            </a:r>
          </a:p>
        </p:txBody>
      </p:sp>
      <p:sp>
        <p:nvSpPr>
          <p:cNvPr name="Freeform 5" id="5"/>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2" id="12"/>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3" id="13"/>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4" id="14"/>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5" id="15"/>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6" id="16"/>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7" id="17"/>
          <p:cNvSpPr/>
          <p:nvPr/>
        </p:nvSpPr>
        <p:spPr>
          <a:xfrm flipH="false" flipV="false" rot="0">
            <a:off x="1208805" y="1930537"/>
            <a:ext cx="10200002" cy="7327763"/>
          </a:xfrm>
          <a:custGeom>
            <a:avLst/>
            <a:gdLst/>
            <a:ahLst/>
            <a:cxnLst/>
            <a:rect r="r" b="b" t="t" l="l"/>
            <a:pathLst>
              <a:path h="7327763" w="10200002">
                <a:moveTo>
                  <a:pt x="0" y="0"/>
                </a:moveTo>
                <a:lnTo>
                  <a:pt x="10200002" y="0"/>
                </a:lnTo>
                <a:lnTo>
                  <a:pt x="10200002" y="7327763"/>
                </a:lnTo>
                <a:lnTo>
                  <a:pt x="0" y="7327763"/>
                </a:lnTo>
                <a:lnTo>
                  <a:pt x="0" y="0"/>
                </a:lnTo>
                <a:close/>
              </a:path>
            </a:pathLst>
          </a:custGeom>
          <a:blipFill>
            <a:blip r:embed="rId27"/>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2801533" y="2890367"/>
            <a:ext cx="5194404" cy="4324350"/>
          </a:xfrm>
          <a:prstGeom prst="rect">
            <a:avLst/>
          </a:prstGeom>
        </p:spPr>
        <p:txBody>
          <a:bodyPr anchor="t" rtlCol="false" tIns="0" lIns="0" bIns="0" rIns="0">
            <a:spAutoFit/>
          </a:bodyPr>
          <a:lstStyle/>
          <a:p>
            <a:pPr algn="ctr">
              <a:lnSpc>
                <a:spcPts val="2699"/>
              </a:lnSpc>
            </a:pPr>
            <a:r>
              <a:rPr lang="en-US" sz="1999" spc="119">
                <a:solidFill>
                  <a:srgbClr val="000000"/>
                </a:solidFill>
                <a:latin typeface="DM Sans"/>
              </a:rPr>
              <a:t>Deals with whatever function was performed by the system here student is the actor.Actor is basically the thing which interacts with the system.Over here BMI Healthcare Recommendatiuon System is the System/software</a:t>
            </a:r>
          </a:p>
          <a:p>
            <a:pPr algn="ctr" marL="0" indent="0" lvl="0">
              <a:lnSpc>
                <a:spcPts val="2699"/>
              </a:lnSpc>
              <a:spcBef>
                <a:spcPct val="0"/>
              </a:spcBef>
            </a:pPr>
            <a:r>
              <a:rPr lang="en-US" sz="1999" spc="119">
                <a:solidFill>
                  <a:srgbClr val="000000"/>
                </a:solidFill>
                <a:latin typeface="DM Sans"/>
              </a:rPr>
              <a:t>Here we have the concept of include and extend relationship.The factors which are joined with include generalization are necessary for continuation with the software and the factors which are joined with extend are not mandatory.They are optional </a:t>
            </a:r>
          </a:p>
        </p:txBody>
      </p:sp>
      <p:sp>
        <p:nvSpPr>
          <p:cNvPr name="TextBox 4" id="4"/>
          <p:cNvSpPr txBox="true"/>
          <p:nvPr/>
        </p:nvSpPr>
        <p:spPr>
          <a:xfrm rot="0">
            <a:off x="2296860" y="1111080"/>
            <a:ext cx="13149518" cy="1017882"/>
          </a:xfrm>
          <a:prstGeom prst="rect">
            <a:avLst/>
          </a:prstGeom>
        </p:spPr>
        <p:txBody>
          <a:bodyPr anchor="t" rtlCol="false" tIns="0" lIns="0" bIns="0" rIns="0">
            <a:spAutoFit/>
          </a:bodyPr>
          <a:lstStyle/>
          <a:p>
            <a:pPr algn="ctr">
              <a:lnSpc>
                <a:spcPts val="7610"/>
              </a:lnSpc>
            </a:pPr>
            <a:r>
              <a:rPr lang="en-US" sz="7846">
                <a:solidFill>
                  <a:srgbClr val="000000"/>
                </a:solidFill>
                <a:latin typeface="DM Sans Bold"/>
              </a:rPr>
              <a:t>use case Diagram</a:t>
            </a:r>
          </a:p>
        </p:txBody>
      </p:sp>
      <p:sp>
        <p:nvSpPr>
          <p:cNvPr name="Freeform 5" id="5"/>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2" id="12"/>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3" id="13"/>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4" id="14"/>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5" id="15"/>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6" id="16"/>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7" id="17"/>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8" id="18"/>
          <p:cNvSpPr/>
          <p:nvPr/>
        </p:nvSpPr>
        <p:spPr>
          <a:xfrm flipH="false" flipV="false" rot="0">
            <a:off x="1028700" y="2252787"/>
            <a:ext cx="10179222" cy="8009166"/>
          </a:xfrm>
          <a:custGeom>
            <a:avLst/>
            <a:gdLst/>
            <a:ahLst/>
            <a:cxnLst/>
            <a:rect r="r" b="b" t="t" l="l"/>
            <a:pathLst>
              <a:path h="8009166" w="10179222">
                <a:moveTo>
                  <a:pt x="0" y="0"/>
                </a:moveTo>
                <a:lnTo>
                  <a:pt x="10179222" y="0"/>
                </a:lnTo>
                <a:lnTo>
                  <a:pt x="10179222" y="8009165"/>
                </a:lnTo>
                <a:lnTo>
                  <a:pt x="0" y="8009165"/>
                </a:lnTo>
                <a:lnTo>
                  <a:pt x="0" y="0"/>
                </a:lnTo>
                <a:close/>
              </a:path>
            </a:pathLst>
          </a:custGeom>
          <a:blipFill>
            <a:blip r:embed="rId29"/>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4337049" y="1413188"/>
            <a:ext cx="2800407" cy="8658225"/>
          </a:xfrm>
          <a:prstGeom prst="rect">
            <a:avLst/>
          </a:prstGeom>
        </p:spPr>
        <p:txBody>
          <a:bodyPr anchor="t" rtlCol="false" tIns="0" lIns="0" bIns="0" rIns="0">
            <a:spAutoFit/>
          </a:bodyPr>
          <a:lstStyle/>
          <a:p>
            <a:pPr algn="ctr" marL="0" indent="0" lvl="0">
              <a:lnSpc>
                <a:spcPts val="2699"/>
              </a:lnSpc>
              <a:spcBef>
                <a:spcPct val="0"/>
              </a:spcBef>
            </a:pPr>
            <a:r>
              <a:rPr lang="en-US" sz="1999" spc="119">
                <a:solidFill>
                  <a:srgbClr val="000000"/>
                </a:solidFill>
                <a:latin typeface="DM Sans"/>
              </a:rPr>
              <a:t>It is an interaction diagram that emphasizes the time ordering the message.The hollow rectangle is the activation time and solid arrow is the message request and the dotted arrow is the responnse message.Say example student registration .Here student enters the details,everytime student enters or requests something during the registration example, it comes under message request and everytime the app responds is response message</a:t>
            </a:r>
          </a:p>
        </p:txBody>
      </p:sp>
      <p:sp>
        <p:nvSpPr>
          <p:cNvPr name="TextBox 4" id="4"/>
          <p:cNvSpPr txBox="true"/>
          <p:nvPr/>
        </p:nvSpPr>
        <p:spPr>
          <a:xfrm rot="0">
            <a:off x="120575" y="426954"/>
            <a:ext cx="17974453" cy="932505"/>
          </a:xfrm>
          <a:prstGeom prst="rect">
            <a:avLst/>
          </a:prstGeom>
        </p:spPr>
        <p:txBody>
          <a:bodyPr anchor="t" rtlCol="false" tIns="0" lIns="0" bIns="0" rIns="0">
            <a:spAutoFit/>
          </a:bodyPr>
          <a:lstStyle/>
          <a:p>
            <a:pPr algn="ctr">
              <a:lnSpc>
                <a:spcPts val="6927"/>
              </a:lnSpc>
            </a:pPr>
            <a:r>
              <a:rPr lang="en-US" sz="7141">
                <a:solidFill>
                  <a:srgbClr val="000000"/>
                </a:solidFill>
                <a:latin typeface="DM Sans Bold"/>
              </a:rPr>
              <a:t>SEQUENCE DIAGRAM</a:t>
            </a:r>
          </a:p>
        </p:txBody>
      </p:sp>
      <p:sp>
        <p:nvSpPr>
          <p:cNvPr name="Freeform 5" id="5"/>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2" id="12"/>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3" id="13"/>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4" id="14"/>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5" id="15"/>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6" id="16"/>
          <p:cNvSpPr/>
          <p:nvPr/>
        </p:nvSpPr>
        <p:spPr>
          <a:xfrm flipH="false" flipV="false" rot="0">
            <a:off x="1686576" y="1441763"/>
            <a:ext cx="10101737" cy="8440611"/>
          </a:xfrm>
          <a:custGeom>
            <a:avLst/>
            <a:gdLst/>
            <a:ahLst/>
            <a:cxnLst/>
            <a:rect r="r" b="b" t="t" l="l"/>
            <a:pathLst>
              <a:path h="8440611" w="10101737">
                <a:moveTo>
                  <a:pt x="0" y="0"/>
                </a:moveTo>
                <a:lnTo>
                  <a:pt x="10101736" y="0"/>
                </a:lnTo>
                <a:lnTo>
                  <a:pt x="10101736" y="8440611"/>
                </a:lnTo>
                <a:lnTo>
                  <a:pt x="0" y="8440611"/>
                </a:lnTo>
                <a:lnTo>
                  <a:pt x="0" y="0"/>
                </a:lnTo>
                <a:close/>
              </a:path>
            </a:pathLst>
          </a:custGeom>
          <a:blipFill>
            <a:blip r:embed="rId25"/>
            <a:stretch>
              <a:fillRect l="0" t="-487" r="0" b="-3791"/>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4494772" y="1505721"/>
            <a:ext cx="2654750" cy="7324725"/>
          </a:xfrm>
          <a:prstGeom prst="rect">
            <a:avLst/>
          </a:prstGeom>
        </p:spPr>
        <p:txBody>
          <a:bodyPr anchor="t" rtlCol="false" tIns="0" lIns="0" bIns="0" rIns="0">
            <a:spAutoFit/>
          </a:bodyPr>
          <a:lstStyle/>
          <a:p>
            <a:pPr algn="ctr">
              <a:lnSpc>
                <a:spcPts val="2699"/>
              </a:lnSpc>
            </a:pPr>
            <a:r>
              <a:rPr lang="en-US" sz="1999" spc="119">
                <a:solidFill>
                  <a:srgbClr val="000000"/>
                </a:solidFill>
                <a:latin typeface="DM Sans"/>
              </a:rPr>
              <a:t>It is an interaction diagram that emphasizes the structural organization of the object send and recieve message say for example the student will enter the details:-registration calculate BMI and recommendation to the . system and the system eill send the calculated BMI to  the </a:t>
            </a:r>
          </a:p>
          <a:p>
            <a:pPr algn="ctr" marL="0" indent="0" lvl="0">
              <a:lnSpc>
                <a:spcPts val="2699"/>
              </a:lnSpc>
              <a:spcBef>
                <a:spcPct val="0"/>
              </a:spcBef>
            </a:pPr>
            <a:r>
              <a:rPr lang="en-US" sz="1999" spc="119">
                <a:solidFill>
                  <a:srgbClr val="000000"/>
                </a:solidFill>
                <a:latin typeface="DM Sans"/>
              </a:rPr>
              <a:t>ML model for analysis. which in turn will give result with recommendation</a:t>
            </a:r>
          </a:p>
        </p:txBody>
      </p:sp>
      <p:sp>
        <p:nvSpPr>
          <p:cNvPr name="TextBox 4" id="4"/>
          <p:cNvSpPr txBox="true"/>
          <p:nvPr/>
        </p:nvSpPr>
        <p:spPr>
          <a:xfrm rot="0">
            <a:off x="5324542" y="689892"/>
            <a:ext cx="11384152" cy="810967"/>
          </a:xfrm>
          <a:prstGeom prst="rect">
            <a:avLst/>
          </a:prstGeom>
        </p:spPr>
        <p:txBody>
          <a:bodyPr anchor="t" rtlCol="false" tIns="0" lIns="0" bIns="0" rIns="0">
            <a:spAutoFit/>
          </a:bodyPr>
          <a:lstStyle/>
          <a:p>
            <a:pPr algn="ctr">
              <a:lnSpc>
                <a:spcPts val="6054"/>
              </a:lnSpc>
            </a:pPr>
            <a:r>
              <a:rPr lang="en-US" sz="6241">
                <a:solidFill>
                  <a:srgbClr val="000000"/>
                </a:solidFill>
                <a:latin typeface="DM Sans Bold"/>
              </a:rPr>
              <a:t>COLLABORATION DIAGRAM</a:t>
            </a:r>
          </a:p>
        </p:txBody>
      </p:sp>
      <p:sp>
        <p:nvSpPr>
          <p:cNvPr name="Freeform 5" id="5"/>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2" id="12"/>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3" id="13"/>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4" id="14"/>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5" id="15"/>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6" id="16"/>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7" id="17"/>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8" id="18"/>
          <p:cNvSpPr/>
          <p:nvPr/>
        </p:nvSpPr>
        <p:spPr>
          <a:xfrm flipH="false" flipV="false" rot="0">
            <a:off x="351196" y="1729406"/>
            <a:ext cx="9787739" cy="8353809"/>
          </a:xfrm>
          <a:custGeom>
            <a:avLst/>
            <a:gdLst/>
            <a:ahLst/>
            <a:cxnLst/>
            <a:rect r="r" b="b" t="t" l="l"/>
            <a:pathLst>
              <a:path h="8353809" w="9787739">
                <a:moveTo>
                  <a:pt x="0" y="0"/>
                </a:moveTo>
                <a:lnTo>
                  <a:pt x="9787739" y="0"/>
                </a:lnTo>
                <a:lnTo>
                  <a:pt x="9787739" y="8353809"/>
                </a:lnTo>
                <a:lnTo>
                  <a:pt x="0" y="8353809"/>
                </a:lnTo>
                <a:lnTo>
                  <a:pt x="0" y="0"/>
                </a:lnTo>
                <a:close/>
              </a:path>
            </a:pathLst>
          </a:custGeom>
          <a:blipFill>
            <a:blip r:embed="rId29"/>
            <a:stretch>
              <a:fillRect l="0" t="0" r="-1064"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504950" y="921742"/>
            <a:ext cx="7948907" cy="1130429"/>
          </a:xfrm>
          <a:prstGeom prst="rect">
            <a:avLst/>
          </a:prstGeom>
        </p:spPr>
        <p:txBody>
          <a:bodyPr anchor="t" rtlCol="false" tIns="0" lIns="0" bIns="0" rIns="0">
            <a:spAutoFit/>
          </a:bodyPr>
          <a:lstStyle/>
          <a:p>
            <a:pPr>
              <a:lnSpc>
                <a:spcPts val="8439"/>
              </a:lnSpc>
            </a:pPr>
            <a:r>
              <a:rPr lang="en-US" sz="8700">
                <a:solidFill>
                  <a:srgbClr val="000000"/>
                </a:solidFill>
                <a:latin typeface="DM Sans Bold"/>
              </a:rPr>
              <a:t>PROJECT AIM</a:t>
            </a:r>
          </a:p>
        </p:txBody>
      </p:sp>
      <p:grpSp>
        <p:nvGrpSpPr>
          <p:cNvPr name="Group 4" id="4"/>
          <p:cNvGrpSpPr/>
          <p:nvPr/>
        </p:nvGrpSpPr>
        <p:grpSpPr>
          <a:xfrm rot="0">
            <a:off x="1086902" y="5205467"/>
            <a:ext cx="6998061" cy="2561528"/>
            <a:chOff x="0" y="0"/>
            <a:chExt cx="2342659" cy="857492"/>
          </a:xfrm>
        </p:grpSpPr>
        <p:sp>
          <p:nvSpPr>
            <p:cNvPr name="Freeform 5" id="5"/>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6" id="6"/>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7" id="7"/>
          <p:cNvGrpSpPr/>
          <p:nvPr/>
        </p:nvGrpSpPr>
        <p:grpSpPr>
          <a:xfrm rot="0">
            <a:off x="10261239" y="7308275"/>
            <a:ext cx="6998061" cy="2561528"/>
            <a:chOff x="0" y="0"/>
            <a:chExt cx="2342659" cy="857492"/>
          </a:xfrm>
        </p:grpSpPr>
        <p:sp>
          <p:nvSpPr>
            <p:cNvPr name="Freeform 8" id="8"/>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9" id="9"/>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Freeform 10" id="10"/>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2" id="12"/>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3" id="13"/>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4" id="14"/>
          <p:cNvSpPr/>
          <p:nvPr/>
        </p:nvSpPr>
        <p:spPr>
          <a:xfrm flipH="false" flipV="false" rot="0">
            <a:off x="10261239" y="1986796"/>
            <a:ext cx="7094131" cy="4913342"/>
          </a:xfrm>
          <a:custGeom>
            <a:avLst/>
            <a:gdLst/>
            <a:ahLst/>
            <a:cxnLst/>
            <a:rect r="r" b="b" t="t" l="l"/>
            <a:pathLst>
              <a:path h="4913342" w="7094131">
                <a:moveTo>
                  <a:pt x="0" y="0"/>
                </a:moveTo>
                <a:lnTo>
                  <a:pt x="7094130" y="0"/>
                </a:lnTo>
                <a:lnTo>
                  <a:pt x="7094130" y="4913342"/>
                </a:lnTo>
                <a:lnTo>
                  <a:pt x="0" y="4913342"/>
                </a:lnTo>
                <a:lnTo>
                  <a:pt x="0" y="0"/>
                </a:lnTo>
                <a:close/>
              </a:path>
            </a:pathLst>
          </a:custGeom>
          <a:blipFill>
            <a:blip r:embed="rId11"/>
            <a:stretch>
              <a:fillRect l="0" t="0" r="0" b="0"/>
            </a:stretch>
          </a:blipFill>
        </p:spPr>
      </p:sp>
      <p:sp>
        <p:nvSpPr>
          <p:cNvPr name="TextBox 15" id="15"/>
          <p:cNvSpPr txBox="true"/>
          <p:nvPr/>
        </p:nvSpPr>
        <p:spPr>
          <a:xfrm rot="0">
            <a:off x="1504950" y="2786117"/>
            <a:ext cx="7025086" cy="1657350"/>
          </a:xfrm>
          <a:prstGeom prst="rect">
            <a:avLst/>
          </a:prstGeom>
        </p:spPr>
        <p:txBody>
          <a:bodyPr anchor="t" rtlCol="false" tIns="0" lIns="0" bIns="0" rIns="0">
            <a:spAutoFit/>
          </a:bodyPr>
          <a:lstStyle/>
          <a:p>
            <a:pPr marL="0" indent="0" lvl="0">
              <a:lnSpc>
                <a:spcPts val="2699"/>
              </a:lnSpc>
              <a:spcBef>
                <a:spcPct val="0"/>
              </a:spcBef>
            </a:pPr>
            <a:r>
              <a:rPr lang="en-US" sz="1999" spc="119">
                <a:solidFill>
                  <a:srgbClr val="000000"/>
                </a:solidFill>
                <a:latin typeface="DM Sans"/>
              </a:rPr>
              <a:t>The aim of the project is to create a BMI Health Recommendation application which will seamlessly calculate the BMI of the user based upon the details he has entered, and gives health recommendation based on user’s values.</a:t>
            </a:r>
          </a:p>
        </p:txBody>
      </p:sp>
      <p:sp>
        <p:nvSpPr>
          <p:cNvPr name="TextBox 16" id="16"/>
          <p:cNvSpPr txBox="true"/>
          <p:nvPr/>
        </p:nvSpPr>
        <p:spPr>
          <a:xfrm rot="0">
            <a:off x="1504950" y="6254840"/>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01.</a:t>
            </a:r>
          </a:p>
        </p:txBody>
      </p:sp>
      <p:sp>
        <p:nvSpPr>
          <p:cNvPr name="TextBox 17" id="17"/>
          <p:cNvSpPr txBox="true"/>
          <p:nvPr/>
        </p:nvSpPr>
        <p:spPr>
          <a:xfrm rot="0">
            <a:off x="10639956" y="8162315"/>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02.</a:t>
            </a:r>
          </a:p>
        </p:txBody>
      </p:sp>
      <p:sp>
        <p:nvSpPr>
          <p:cNvPr name="TextBox 18" id="18"/>
          <p:cNvSpPr txBox="true"/>
          <p:nvPr/>
        </p:nvSpPr>
        <p:spPr>
          <a:xfrm rot="0">
            <a:off x="2951430" y="6125303"/>
            <a:ext cx="4132127" cy="1017272"/>
          </a:xfrm>
          <a:prstGeom prst="rect">
            <a:avLst/>
          </a:prstGeom>
        </p:spPr>
        <p:txBody>
          <a:bodyPr anchor="t" rtlCol="false" tIns="0" lIns="0" bIns="0" rIns="0">
            <a:spAutoFit/>
          </a:bodyPr>
          <a:lstStyle/>
          <a:p>
            <a:pPr algn="just" marL="0" indent="0" lvl="0">
              <a:lnSpc>
                <a:spcPts val="8234"/>
              </a:lnSpc>
              <a:spcBef>
                <a:spcPct val="0"/>
              </a:spcBef>
            </a:pPr>
            <a:r>
              <a:rPr lang="en-US" sz="6099" spc="97" u="none">
                <a:solidFill>
                  <a:srgbClr val="000000"/>
                </a:solidFill>
                <a:latin typeface="DM Sans"/>
              </a:rPr>
              <a:t>FRONTEND</a:t>
            </a:r>
          </a:p>
        </p:txBody>
      </p:sp>
      <p:sp>
        <p:nvSpPr>
          <p:cNvPr name="TextBox 19" id="19"/>
          <p:cNvSpPr txBox="true"/>
          <p:nvPr/>
        </p:nvSpPr>
        <p:spPr>
          <a:xfrm rot="0">
            <a:off x="12218908" y="7850954"/>
            <a:ext cx="4132127" cy="1068707"/>
          </a:xfrm>
          <a:prstGeom prst="rect">
            <a:avLst/>
          </a:prstGeom>
        </p:spPr>
        <p:txBody>
          <a:bodyPr anchor="t" rtlCol="false" tIns="0" lIns="0" bIns="0" rIns="0">
            <a:spAutoFit/>
          </a:bodyPr>
          <a:lstStyle/>
          <a:p>
            <a:pPr algn="just" marL="0" indent="0" lvl="0">
              <a:lnSpc>
                <a:spcPts val="8639"/>
              </a:lnSpc>
              <a:spcBef>
                <a:spcPct val="0"/>
              </a:spcBef>
            </a:pPr>
            <a:r>
              <a:rPr lang="en-US" sz="6399" spc="102">
                <a:solidFill>
                  <a:srgbClr val="000000"/>
                </a:solidFill>
                <a:latin typeface="DM Sans Medium"/>
              </a:rPr>
              <a:t>BACKEND</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129266" y="346971"/>
            <a:ext cx="10818480" cy="848304"/>
          </a:xfrm>
          <a:prstGeom prst="rect">
            <a:avLst/>
          </a:prstGeom>
        </p:spPr>
        <p:txBody>
          <a:bodyPr anchor="t" rtlCol="false" tIns="0" lIns="0" bIns="0" rIns="0">
            <a:spAutoFit/>
          </a:bodyPr>
          <a:lstStyle/>
          <a:p>
            <a:pPr algn="ctr">
              <a:lnSpc>
                <a:spcPts val="6345"/>
              </a:lnSpc>
            </a:pPr>
            <a:r>
              <a:rPr lang="en-US" sz="6541">
                <a:solidFill>
                  <a:srgbClr val="000000"/>
                </a:solidFill>
                <a:latin typeface="DM Sans Bold"/>
              </a:rPr>
              <a:t>ACTIVITY DIAGRAM</a:t>
            </a:r>
          </a:p>
        </p:txBody>
      </p:sp>
      <p:sp>
        <p:nvSpPr>
          <p:cNvPr name="Freeform 4" id="4"/>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3" id="13"/>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4" id="14"/>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5" id="15"/>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6" id="16"/>
          <p:cNvSpPr/>
          <p:nvPr/>
        </p:nvSpPr>
        <p:spPr>
          <a:xfrm flipH="false" flipV="false" rot="0">
            <a:off x="545792" y="1927694"/>
            <a:ext cx="7095990" cy="7954680"/>
          </a:xfrm>
          <a:custGeom>
            <a:avLst/>
            <a:gdLst/>
            <a:ahLst/>
            <a:cxnLst/>
            <a:rect r="r" b="b" t="t" l="l"/>
            <a:pathLst>
              <a:path h="7954680" w="7095990">
                <a:moveTo>
                  <a:pt x="0" y="0"/>
                </a:moveTo>
                <a:lnTo>
                  <a:pt x="7095990" y="0"/>
                </a:lnTo>
                <a:lnTo>
                  <a:pt x="7095990" y="7954680"/>
                </a:lnTo>
                <a:lnTo>
                  <a:pt x="0" y="7954680"/>
                </a:lnTo>
                <a:lnTo>
                  <a:pt x="0" y="0"/>
                </a:lnTo>
                <a:close/>
              </a:path>
            </a:pathLst>
          </a:custGeom>
          <a:blipFill>
            <a:blip r:embed="rId27"/>
            <a:stretch>
              <a:fillRect l="0" t="0" r="0" b="0"/>
            </a:stretch>
          </a:blipFill>
        </p:spPr>
      </p:sp>
      <p:sp>
        <p:nvSpPr>
          <p:cNvPr name="Freeform 17" id="17"/>
          <p:cNvSpPr/>
          <p:nvPr/>
        </p:nvSpPr>
        <p:spPr>
          <a:xfrm flipH="false" flipV="false" rot="0">
            <a:off x="10024757" y="1534296"/>
            <a:ext cx="6433298" cy="8752704"/>
          </a:xfrm>
          <a:custGeom>
            <a:avLst/>
            <a:gdLst/>
            <a:ahLst/>
            <a:cxnLst/>
            <a:rect r="r" b="b" t="t" l="l"/>
            <a:pathLst>
              <a:path h="8752704" w="6433298">
                <a:moveTo>
                  <a:pt x="0" y="0"/>
                </a:moveTo>
                <a:lnTo>
                  <a:pt x="6433298" y="0"/>
                </a:lnTo>
                <a:lnTo>
                  <a:pt x="6433298" y="8752704"/>
                </a:lnTo>
                <a:lnTo>
                  <a:pt x="0" y="8752704"/>
                </a:lnTo>
                <a:lnTo>
                  <a:pt x="0" y="0"/>
                </a:lnTo>
                <a:close/>
              </a:path>
            </a:pathLst>
          </a:custGeom>
          <a:blipFill>
            <a:blip r:embed="rId28"/>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589141" y="321225"/>
            <a:ext cx="10014901" cy="909320"/>
          </a:xfrm>
          <a:prstGeom prst="rect">
            <a:avLst/>
          </a:prstGeom>
        </p:spPr>
        <p:txBody>
          <a:bodyPr anchor="t" rtlCol="false" tIns="0" lIns="0" bIns="0" rIns="0">
            <a:spAutoFit/>
          </a:bodyPr>
          <a:lstStyle/>
          <a:p>
            <a:pPr algn="ctr">
              <a:lnSpc>
                <a:spcPts val="6789"/>
              </a:lnSpc>
            </a:pPr>
            <a:r>
              <a:rPr lang="en-US" sz="6999">
                <a:solidFill>
                  <a:srgbClr val="000000"/>
                </a:solidFill>
                <a:latin typeface="DM Sans Bold"/>
              </a:rPr>
              <a:t>POINTS</a:t>
            </a:r>
          </a:p>
        </p:txBody>
      </p:sp>
      <p:sp>
        <p:nvSpPr>
          <p:cNvPr name="TextBox 4" id="4"/>
          <p:cNvSpPr txBox="true"/>
          <p:nvPr/>
        </p:nvSpPr>
        <p:spPr>
          <a:xfrm rot="0">
            <a:off x="1686576" y="3460990"/>
            <a:ext cx="10195314" cy="4607175"/>
          </a:xfrm>
          <a:prstGeom prst="rect">
            <a:avLst/>
          </a:prstGeom>
        </p:spPr>
        <p:txBody>
          <a:bodyPr anchor="t" rtlCol="false" tIns="0" lIns="0" bIns="0" rIns="0">
            <a:spAutoFit/>
          </a:bodyPr>
          <a:lstStyle/>
          <a:p>
            <a:pPr algn="ctr" marL="0" indent="0" lvl="0">
              <a:lnSpc>
                <a:spcPts val="4054"/>
              </a:lnSpc>
              <a:spcBef>
                <a:spcPct val="0"/>
              </a:spcBef>
            </a:pPr>
            <a:r>
              <a:rPr lang="en-US" sz="3003" spc="180">
                <a:solidFill>
                  <a:srgbClr val="000000"/>
                </a:solidFill>
                <a:latin typeface="DM Sans"/>
              </a:rPr>
              <a:t>In activity diagram we have a  list of activities which are performed during the system operationthe dark sircle in the beginning remarks beginning of process and the hollow circle marks the end.The arrows are the relationship between the object and the rectangles are the object like login , BMI Recommendations and so on.The diamond is the selection whether you want to login or not.We also have fork join for parallel activities .</a:t>
            </a:r>
          </a:p>
        </p:txBody>
      </p:sp>
      <p:sp>
        <p:nvSpPr>
          <p:cNvPr name="Freeform 5" id="5"/>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2" id="12"/>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3" id="13"/>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4" id="14"/>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5" id="15"/>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6" id="16"/>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7" id="17"/>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4494772" y="1827858"/>
            <a:ext cx="2987847" cy="7658100"/>
          </a:xfrm>
          <a:prstGeom prst="rect">
            <a:avLst/>
          </a:prstGeom>
        </p:spPr>
        <p:txBody>
          <a:bodyPr anchor="t" rtlCol="false" tIns="0" lIns="0" bIns="0" rIns="0">
            <a:spAutoFit/>
          </a:bodyPr>
          <a:lstStyle/>
          <a:p>
            <a:pPr algn="ctr">
              <a:lnSpc>
                <a:spcPts val="2699"/>
              </a:lnSpc>
            </a:pPr>
            <a:r>
              <a:rPr lang="en-US" sz="1999" spc="119">
                <a:solidFill>
                  <a:srgbClr val="000000"/>
                </a:solidFill>
                <a:latin typeface="DM Sans"/>
              </a:rPr>
              <a:t>The work of an ER Diagram is to explain the relationship among entities present in the database.A part of the ER diagram  is displayed</a:t>
            </a:r>
          </a:p>
          <a:p>
            <a:pPr algn="ctr">
              <a:lnSpc>
                <a:spcPts val="2699"/>
              </a:lnSpc>
            </a:pPr>
          </a:p>
          <a:p>
            <a:pPr algn="ctr">
              <a:lnSpc>
                <a:spcPts val="2699"/>
              </a:lnSpc>
            </a:pPr>
          </a:p>
          <a:p>
            <a:pPr algn="ctr">
              <a:lnSpc>
                <a:spcPts val="2699"/>
              </a:lnSpc>
            </a:pPr>
          </a:p>
          <a:p>
            <a:pPr algn="ctr">
              <a:lnSpc>
                <a:spcPts val="2699"/>
              </a:lnSpc>
            </a:pPr>
          </a:p>
          <a:p>
            <a:pPr algn="ctr">
              <a:lnSpc>
                <a:spcPts val="2699"/>
              </a:lnSpc>
            </a:pPr>
          </a:p>
          <a:p>
            <a:pPr algn="ctr">
              <a:lnSpc>
                <a:spcPts val="2699"/>
              </a:lnSpc>
            </a:pPr>
          </a:p>
          <a:p>
            <a:pPr algn="ctr">
              <a:lnSpc>
                <a:spcPts val="2699"/>
              </a:lnSpc>
            </a:pPr>
          </a:p>
          <a:p>
            <a:pPr algn="ctr">
              <a:lnSpc>
                <a:spcPts val="2699"/>
              </a:lnSpc>
            </a:pPr>
          </a:p>
          <a:p>
            <a:pPr algn="ctr">
              <a:lnSpc>
                <a:spcPts val="2699"/>
              </a:lnSpc>
            </a:pPr>
          </a:p>
          <a:p>
            <a:pPr algn="ctr">
              <a:lnSpc>
                <a:spcPts val="2699"/>
              </a:lnSpc>
            </a:pPr>
          </a:p>
          <a:p>
            <a:pPr algn="ctr">
              <a:lnSpc>
                <a:spcPts val="2699"/>
              </a:lnSpc>
            </a:pPr>
          </a:p>
          <a:p>
            <a:pPr algn="ctr">
              <a:lnSpc>
                <a:spcPts val="2699"/>
              </a:lnSpc>
            </a:pPr>
          </a:p>
          <a:p>
            <a:pPr algn="ctr">
              <a:lnSpc>
                <a:spcPts val="2699"/>
              </a:lnSpc>
            </a:pPr>
          </a:p>
          <a:p>
            <a:pPr algn="ctr">
              <a:lnSpc>
                <a:spcPts val="2699"/>
              </a:lnSpc>
            </a:pPr>
          </a:p>
          <a:p>
            <a:pPr algn="ctr" marL="0" indent="0" lvl="0">
              <a:lnSpc>
                <a:spcPts val="2699"/>
              </a:lnSpc>
              <a:spcBef>
                <a:spcPct val="0"/>
              </a:spcBef>
            </a:pPr>
          </a:p>
        </p:txBody>
      </p:sp>
      <p:sp>
        <p:nvSpPr>
          <p:cNvPr name="TextBox 4" id="4"/>
          <p:cNvSpPr txBox="true"/>
          <p:nvPr/>
        </p:nvSpPr>
        <p:spPr>
          <a:xfrm rot="0">
            <a:off x="4442664" y="509329"/>
            <a:ext cx="10052108" cy="1633127"/>
          </a:xfrm>
          <a:prstGeom prst="rect">
            <a:avLst/>
          </a:prstGeom>
        </p:spPr>
        <p:txBody>
          <a:bodyPr anchor="t" rtlCol="false" tIns="0" lIns="0" bIns="0" rIns="0">
            <a:spAutoFit/>
          </a:bodyPr>
          <a:lstStyle/>
          <a:p>
            <a:pPr algn="ctr">
              <a:lnSpc>
                <a:spcPts val="12164"/>
              </a:lnSpc>
            </a:pPr>
            <a:r>
              <a:rPr lang="en-US" sz="12540">
                <a:solidFill>
                  <a:srgbClr val="000000"/>
                </a:solidFill>
                <a:latin typeface="DM Sans Bold"/>
              </a:rPr>
              <a:t>ER Diagram</a:t>
            </a:r>
          </a:p>
        </p:txBody>
      </p:sp>
      <p:sp>
        <p:nvSpPr>
          <p:cNvPr name="Freeform 5" id="5"/>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0">
            <a:off x="7437094" y="-3881696"/>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2" id="12"/>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3" id="13"/>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4" id="14"/>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5" id="15"/>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6" id="16"/>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7" id="17"/>
          <p:cNvSpPr/>
          <p:nvPr/>
        </p:nvSpPr>
        <p:spPr>
          <a:xfrm flipH="false" flipV="false" rot="0">
            <a:off x="1028700" y="2610371"/>
            <a:ext cx="7288755" cy="6407612"/>
          </a:xfrm>
          <a:custGeom>
            <a:avLst/>
            <a:gdLst/>
            <a:ahLst/>
            <a:cxnLst/>
            <a:rect r="r" b="b" t="t" l="l"/>
            <a:pathLst>
              <a:path h="6407612" w="7288755">
                <a:moveTo>
                  <a:pt x="0" y="0"/>
                </a:moveTo>
                <a:lnTo>
                  <a:pt x="7288755" y="0"/>
                </a:lnTo>
                <a:lnTo>
                  <a:pt x="7288755" y="6407612"/>
                </a:lnTo>
                <a:lnTo>
                  <a:pt x="0" y="6407612"/>
                </a:lnTo>
                <a:lnTo>
                  <a:pt x="0" y="0"/>
                </a:lnTo>
                <a:close/>
              </a:path>
            </a:pathLst>
          </a:custGeom>
          <a:blipFill>
            <a:blip r:embed="rId27"/>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4215205" y="1854744"/>
            <a:ext cx="3636148" cy="5543551"/>
          </a:xfrm>
          <a:prstGeom prst="rect">
            <a:avLst/>
          </a:prstGeom>
        </p:spPr>
        <p:txBody>
          <a:bodyPr anchor="t" rtlCol="false" tIns="0" lIns="0" bIns="0" rIns="0">
            <a:spAutoFit/>
          </a:bodyPr>
          <a:lstStyle/>
          <a:p>
            <a:pPr algn="ctr" marL="0" indent="0" lvl="0">
              <a:lnSpc>
                <a:spcPts val="4049"/>
              </a:lnSpc>
              <a:spcBef>
                <a:spcPct val="0"/>
              </a:spcBef>
            </a:pPr>
            <a:r>
              <a:rPr lang="en-US" sz="2999" spc="179">
                <a:solidFill>
                  <a:srgbClr val="000000"/>
                </a:solidFill>
                <a:latin typeface="DM Sans"/>
              </a:rPr>
              <a:t>In testing/validation, all possible expected valid and invalid inputs are taken and checked what is the response of the software, it is giving the output or not.</a:t>
            </a:r>
          </a:p>
        </p:txBody>
      </p:sp>
      <p:sp>
        <p:nvSpPr>
          <p:cNvPr name="TextBox 4" id="4"/>
          <p:cNvSpPr txBox="true"/>
          <p:nvPr/>
        </p:nvSpPr>
        <p:spPr>
          <a:xfrm rot="0">
            <a:off x="5157569" y="288381"/>
            <a:ext cx="7315066" cy="1613988"/>
          </a:xfrm>
          <a:prstGeom prst="rect">
            <a:avLst/>
          </a:prstGeom>
        </p:spPr>
        <p:txBody>
          <a:bodyPr anchor="t" rtlCol="false" tIns="0" lIns="0" bIns="0" rIns="0">
            <a:spAutoFit/>
          </a:bodyPr>
          <a:lstStyle/>
          <a:p>
            <a:pPr algn="ctr">
              <a:lnSpc>
                <a:spcPts val="6151"/>
              </a:lnSpc>
            </a:pPr>
            <a:r>
              <a:rPr lang="en-US" sz="6341">
                <a:solidFill>
                  <a:srgbClr val="000000"/>
                </a:solidFill>
                <a:latin typeface="DM Sans Bold"/>
              </a:rPr>
              <a:t>TESTING AND VALIDATION</a:t>
            </a:r>
          </a:p>
        </p:txBody>
      </p:sp>
      <p:sp>
        <p:nvSpPr>
          <p:cNvPr name="Freeform 5" id="5"/>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2" id="12"/>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3" id="13"/>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4" id="14"/>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5" id="15"/>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6" id="16"/>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7" id="17"/>
          <p:cNvSpPr/>
          <p:nvPr/>
        </p:nvSpPr>
        <p:spPr>
          <a:xfrm flipH="false" flipV="false" rot="0">
            <a:off x="739062" y="2371030"/>
            <a:ext cx="12062471" cy="6278786"/>
          </a:xfrm>
          <a:custGeom>
            <a:avLst/>
            <a:gdLst/>
            <a:ahLst/>
            <a:cxnLst/>
            <a:rect r="r" b="b" t="t" l="l"/>
            <a:pathLst>
              <a:path h="6278786" w="12062471">
                <a:moveTo>
                  <a:pt x="0" y="0"/>
                </a:moveTo>
                <a:lnTo>
                  <a:pt x="12062471" y="0"/>
                </a:lnTo>
                <a:lnTo>
                  <a:pt x="12062471" y="6278786"/>
                </a:lnTo>
                <a:lnTo>
                  <a:pt x="0" y="6278786"/>
                </a:lnTo>
                <a:lnTo>
                  <a:pt x="0" y="0"/>
                </a:lnTo>
                <a:close/>
              </a:path>
            </a:pathLst>
          </a:custGeom>
          <a:blipFill>
            <a:blip r:embed="rId27"/>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3858662" y="1913814"/>
            <a:ext cx="3636148" cy="6166486"/>
          </a:xfrm>
          <a:prstGeom prst="rect">
            <a:avLst/>
          </a:prstGeom>
        </p:spPr>
        <p:txBody>
          <a:bodyPr anchor="t" rtlCol="false" tIns="0" lIns="0" bIns="0" rIns="0">
            <a:spAutoFit/>
          </a:bodyPr>
          <a:lstStyle/>
          <a:p>
            <a:pPr algn="ctr" marL="0" indent="0" lvl="0">
              <a:lnSpc>
                <a:spcPts val="4454"/>
              </a:lnSpc>
              <a:spcBef>
                <a:spcPct val="0"/>
              </a:spcBef>
            </a:pPr>
            <a:r>
              <a:rPr lang="en-US" sz="3299" spc="197">
                <a:solidFill>
                  <a:srgbClr val="000000"/>
                </a:solidFill>
                <a:latin typeface="DM Sans"/>
              </a:rPr>
              <a:t>out of the total number of people who had entered their details, analysis of result is done that who are overweight,normal malnutritioned and so on.</a:t>
            </a:r>
          </a:p>
        </p:txBody>
      </p:sp>
      <p:sp>
        <p:nvSpPr>
          <p:cNvPr name="TextBox 4" id="4"/>
          <p:cNvSpPr txBox="true"/>
          <p:nvPr/>
        </p:nvSpPr>
        <p:spPr>
          <a:xfrm rot="0">
            <a:off x="3716513" y="440000"/>
            <a:ext cx="10854974" cy="1094296"/>
          </a:xfrm>
          <a:prstGeom prst="rect">
            <a:avLst/>
          </a:prstGeom>
        </p:spPr>
        <p:txBody>
          <a:bodyPr anchor="t" rtlCol="false" tIns="0" lIns="0" bIns="0" rIns="0">
            <a:spAutoFit/>
          </a:bodyPr>
          <a:lstStyle/>
          <a:p>
            <a:pPr algn="ctr">
              <a:lnSpc>
                <a:spcPts val="8188"/>
              </a:lnSpc>
            </a:pPr>
            <a:r>
              <a:rPr lang="en-US" sz="8441">
                <a:solidFill>
                  <a:srgbClr val="000000"/>
                </a:solidFill>
                <a:latin typeface="DM Sans Bold"/>
              </a:rPr>
              <a:t>RESULT ANALYSIS</a:t>
            </a:r>
          </a:p>
        </p:txBody>
      </p:sp>
      <p:sp>
        <p:nvSpPr>
          <p:cNvPr name="Freeform 5" id="5"/>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2" id="12"/>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3" id="13"/>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4" id="14"/>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5" id="15"/>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6" id="16"/>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7" id="17"/>
          <p:cNvSpPr/>
          <p:nvPr/>
        </p:nvSpPr>
        <p:spPr>
          <a:xfrm flipH="false" flipV="false" rot="0">
            <a:off x="949570" y="2512469"/>
            <a:ext cx="9189366" cy="6006185"/>
          </a:xfrm>
          <a:custGeom>
            <a:avLst/>
            <a:gdLst/>
            <a:ahLst/>
            <a:cxnLst/>
            <a:rect r="r" b="b" t="t" l="l"/>
            <a:pathLst>
              <a:path h="6006185" w="9189366">
                <a:moveTo>
                  <a:pt x="0" y="0"/>
                </a:moveTo>
                <a:lnTo>
                  <a:pt x="9189365" y="0"/>
                </a:lnTo>
                <a:lnTo>
                  <a:pt x="9189365" y="6006185"/>
                </a:lnTo>
                <a:lnTo>
                  <a:pt x="0" y="6006185"/>
                </a:lnTo>
                <a:lnTo>
                  <a:pt x="0" y="0"/>
                </a:lnTo>
                <a:close/>
              </a:path>
            </a:pathLst>
          </a:custGeom>
          <a:blipFill>
            <a:blip r:embed="rId27"/>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504950" y="3118971"/>
            <a:ext cx="7025086" cy="22821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STANDARDS  ADOPTED</a:t>
            </a:r>
          </a:p>
        </p:txBody>
      </p:sp>
      <p:grpSp>
        <p:nvGrpSpPr>
          <p:cNvPr name="Group 4" id="4"/>
          <p:cNvGrpSpPr/>
          <p:nvPr/>
        </p:nvGrpSpPr>
        <p:grpSpPr>
          <a:xfrm rot="0">
            <a:off x="9975489" y="1170261"/>
            <a:ext cx="6998061" cy="2561528"/>
            <a:chOff x="0" y="0"/>
            <a:chExt cx="2342659" cy="857492"/>
          </a:xfrm>
        </p:grpSpPr>
        <p:sp>
          <p:nvSpPr>
            <p:cNvPr name="Freeform 5" id="5"/>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6" id="6"/>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7" id="7"/>
          <p:cNvSpPr txBox="true"/>
          <p:nvPr/>
        </p:nvSpPr>
        <p:spPr>
          <a:xfrm rot="0">
            <a:off x="10491672" y="2024301"/>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01.</a:t>
            </a:r>
          </a:p>
        </p:txBody>
      </p:sp>
      <p:grpSp>
        <p:nvGrpSpPr>
          <p:cNvPr name="Group 8" id="8"/>
          <p:cNvGrpSpPr/>
          <p:nvPr/>
        </p:nvGrpSpPr>
        <p:grpSpPr>
          <a:xfrm rot="0">
            <a:off x="9975489" y="3862348"/>
            <a:ext cx="6998061" cy="2561528"/>
            <a:chOff x="0" y="0"/>
            <a:chExt cx="2342659" cy="857492"/>
          </a:xfrm>
        </p:grpSpPr>
        <p:sp>
          <p:nvSpPr>
            <p:cNvPr name="Freeform 9" id="9"/>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0" id="10"/>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11" id="11"/>
          <p:cNvGrpSpPr/>
          <p:nvPr/>
        </p:nvGrpSpPr>
        <p:grpSpPr>
          <a:xfrm rot="0">
            <a:off x="9975489" y="6557226"/>
            <a:ext cx="6998061" cy="2561528"/>
            <a:chOff x="0" y="0"/>
            <a:chExt cx="2342659" cy="857492"/>
          </a:xfrm>
        </p:grpSpPr>
        <p:sp>
          <p:nvSpPr>
            <p:cNvPr name="Freeform 12" id="12"/>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3" id="13"/>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14" id="14"/>
          <p:cNvSpPr txBox="true"/>
          <p:nvPr/>
        </p:nvSpPr>
        <p:spPr>
          <a:xfrm rot="0">
            <a:off x="10491672" y="4717783"/>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02.</a:t>
            </a:r>
          </a:p>
        </p:txBody>
      </p:sp>
      <p:sp>
        <p:nvSpPr>
          <p:cNvPr name="TextBox 15" id="15"/>
          <p:cNvSpPr txBox="true"/>
          <p:nvPr/>
        </p:nvSpPr>
        <p:spPr>
          <a:xfrm rot="0">
            <a:off x="10491672" y="7411266"/>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03.</a:t>
            </a:r>
          </a:p>
        </p:txBody>
      </p:sp>
      <p:sp>
        <p:nvSpPr>
          <p:cNvPr name="TextBox 16" id="16"/>
          <p:cNvSpPr txBox="true"/>
          <p:nvPr/>
        </p:nvSpPr>
        <p:spPr>
          <a:xfrm rot="0">
            <a:off x="12218908" y="1730935"/>
            <a:ext cx="4132127" cy="944880"/>
          </a:xfrm>
          <a:prstGeom prst="rect">
            <a:avLst/>
          </a:prstGeom>
        </p:spPr>
        <p:txBody>
          <a:bodyPr anchor="t" rtlCol="false" tIns="0" lIns="0" bIns="0" rIns="0">
            <a:spAutoFit/>
          </a:bodyPr>
          <a:lstStyle/>
          <a:p>
            <a:pPr algn="just" marL="0" indent="0" lvl="0">
              <a:lnSpc>
                <a:spcPts val="1890"/>
              </a:lnSpc>
              <a:spcBef>
                <a:spcPct val="0"/>
              </a:spcBef>
            </a:pPr>
            <a:r>
              <a:rPr lang="en-US" sz="1400" spc="22">
                <a:solidFill>
                  <a:srgbClr val="000000"/>
                </a:solidFill>
                <a:latin typeface="DM Sans"/>
              </a:rPr>
              <a:t>DESIGN STANDARD:Unified Modeling Language (UML) standards for creating diagrams to visualize the system architecture, such as use case diagrams, class diagrams, and sequence</a:t>
            </a:r>
          </a:p>
        </p:txBody>
      </p:sp>
      <p:sp>
        <p:nvSpPr>
          <p:cNvPr name="TextBox 17" id="17"/>
          <p:cNvSpPr txBox="true"/>
          <p:nvPr/>
        </p:nvSpPr>
        <p:spPr>
          <a:xfrm rot="0">
            <a:off x="12218908" y="4424417"/>
            <a:ext cx="4132127" cy="1659255"/>
          </a:xfrm>
          <a:prstGeom prst="rect">
            <a:avLst/>
          </a:prstGeom>
        </p:spPr>
        <p:txBody>
          <a:bodyPr anchor="t" rtlCol="false" tIns="0" lIns="0" bIns="0" rIns="0">
            <a:spAutoFit/>
          </a:bodyPr>
          <a:lstStyle/>
          <a:p>
            <a:pPr algn="just" marL="0" indent="0" lvl="0">
              <a:lnSpc>
                <a:spcPts val="1890"/>
              </a:lnSpc>
              <a:spcBef>
                <a:spcPct val="0"/>
              </a:spcBef>
            </a:pPr>
            <a:r>
              <a:rPr lang="en-US" sz="1400" spc="22">
                <a:solidFill>
                  <a:srgbClr val="000000"/>
                </a:solidFill>
                <a:latin typeface="DM Sans Medium"/>
              </a:rPr>
              <a:t>CODING STANDARDS: We followed the 'Write as few lines as possible' principle to keep our code concise and readable. Additionally, we used appropriate naming conventions to improve code clarity and adopted the practice of segmenting blocks of code into paragraphs to enhance code organizat</a:t>
            </a:r>
          </a:p>
        </p:txBody>
      </p:sp>
      <p:sp>
        <p:nvSpPr>
          <p:cNvPr name="TextBox 18" id="18"/>
          <p:cNvSpPr txBox="true"/>
          <p:nvPr/>
        </p:nvSpPr>
        <p:spPr>
          <a:xfrm rot="0">
            <a:off x="12218908" y="7117899"/>
            <a:ext cx="4132127" cy="1659255"/>
          </a:xfrm>
          <a:prstGeom prst="rect">
            <a:avLst/>
          </a:prstGeom>
        </p:spPr>
        <p:txBody>
          <a:bodyPr anchor="t" rtlCol="false" tIns="0" lIns="0" bIns="0" rIns="0">
            <a:spAutoFit/>
          </a:bodyPr>
          <a:lstStyle/>
          <a:p>
            <a:pPr algn="just" marL="0" indent="0" lvl="0">
              <a:lnSpc>
                <a:spcPts val="1890"/>
              </a:lnSpc>
              <a:spcBef>
                <a:spcPct val="0"/>
              </a:spcBef>
            </a:pPr>
            <a:r>
              <a:rPr lang="en-US" sz="1400" spc="22">
                <a:solidFill>
                  <a:srgbClr val="000000"/>
                </a:solidFill>
                <a:latin typeface="DM Sans"/>
              </a:rPr>
              <a:t>TESTINGS STANDARDS:  During the testing phase, we followed the IEEE 829 standard for test documentation, which outlines the format and content of various testing documents such as test plans, test cases, and test reports.By following this standard, we ensured thorough testing and verification of our project w</a:t>
            </a:r>
          </a:p>
        </p:txBody>
      </p:sp>
      <p:sp>
        <p:nvSpPr>
          <p:cNvPr name="Freeform 19" id="19"/>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1" id="21"/>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2" id="22"/>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994934" y="2091045"/>
            <a:ext cx="6264366" cy="6104909"/>
          </a:xfrm>
          <a:custGeom>
            <a:avLst/>
            <a:gdLst/>
            <a:ahLst/>
            <a:cxnLst/>
            <a:rect r="r" b="b" t="t" l="l"/>
            <a:pathLst>
              <a:path h="6104909" w="6264366">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04950" y="2898168"/>
            <a:ext cx="7848753"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Conclusion</a:t>
            </a:r>
          </a:p>
        </p:txBody>
      </p:sp>
      <p:sp>
        <p:nvSpPr>
          <p:cNvPr name="Freeform 5" id="5"/>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0" id="10"/>
          <p:cNvSpPr txBox="true"/>
          <p:nvPr/>
        </p:nvSpPr>
        <p:spPr>
          <a:xfrm rot="0">
            <a:off x="1775818" y="4122720"/>
            <a:ext cx="6981688" cy="4779825"/>
          </a:xfrm>
          <a:prstGeom prst="rect">
            <a:avLst/>
          </a:prstGeom>
        </p:spPr>
        <p:txBody>
          <a:bodyPr anchor="t" rtlCol="false" tIns="0" lIns="0" bIns="0" rIns="0">
            <a:spAutoFit/>
          </a:bodyPr>
          <a:lstStyle/>
          <a:p>
            <a:pPr algn="ctr">
              <a:lnSpc>
                <a:spcPts val="2720"/>
              </a:lnSpc>
              <a:spcBef>
                <a:spcPct val="0"/>
              </a:spcBef>
            </a:pPr>
            <a:r>
              <a:rPr lang="en-US" sz="1942">
                <a:solidFill>
                  <a:srgbClr val="000000"/>
                </a:solidFill>
                <a:latin typeface="DM Sans Bold"/>
              </a:rPr>
              <a:t>our web-based BMI Health Recommendation System, powered by the Random Forest Classifier, stands as a significant advancement in personalized health management. By utilizing data-driven insights, our platform offers tailored exercise and diet recommendations, providing users with practical tools to enhance their well-being. Our commitment to user privacy and data security ensures that individuals can trust our system to safeguard their information. Looking ahead, we aim to further refine our platform through ongoing research and collaboration with healthcare professionals, with the ultimate goal of promoting healthier lifestyles and empowering individuals to take control of their health journey.</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688802" y="3136543"/>
            <a:ext cx="10910396" cy="3200970"/>
          </a:xfrm>
          <a:prstGeom prst="rect">
            <a:avLst/>
          </a:prstGeom>
        </p:spPr>
        <p:txBody>
          <a:bodyPr anchor="t" rtlCol="false" tIns="0" lIns="0" bIns="0" rIns="0">
            <a:spAutoFit/>
          </a:bodyPr>
          <a:lstStyle/>
          <a:p>
            <a:pPr algn="ctr">
              <a:lnSpc>
                <a:spcPts val="12218"/>
              </a:lnSpc>
            </a:pPr>
            <a:r>
              <a:rPr lang="en-US" sz="12998">
                <a:solidFill>
                  <a:srgbClr val="000000"/>
                </a:solidFill>
                <a:latin typeface="DM Sans Bold"/>
              </a:rPr>
              <a:t>the </a:t>
            </a:r>
          </a:p>
          <a:p>
            <a:pPr algn="ctr">
              <a:lnSpc>
                <a:spcPts val="12218"/>
              </a:lnSpc>
            </a:pPr>
            <a:r>
              <a:rPr lang="en-US" sz="12998">
                <a:solidFill>
                  <a:srgbClr val="000000"/>
                </a:solidFill>
                <a:latin typeface="DM Sans Bold"/>
              </a:rPr>
              <a:t>end</a:t>
            </a:r>
          </a:p>
        </p:txBody>
      </p:sp>
      <p:sp>
        <p:nvSpPr>
          <p:cNvPr name="Freeform 18" id="18"/>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9769020" y="3391563"/>
            <a:ext cx="8518980" cy="4791926"/>
          </a:xfrm>
          <a:custGeom>
            <a:avLst/>
            <a:gdLst/>
            <a:ahLst/>
            <a:cxnLst/>
            <a:rect r="r" b="b" t="t" l="l"/>
            <a:pathLst>
              <a:path h="4791926" w="8518980">
                <a:moveTo>
                  <a:pt x="0" y="0"/>
                </a:moveTo>
                <a:lnTo>
                  <a:pt x="8518980" y="0"/>
                </a:lnTo>
                <a:lnTo>
                  <a:pt x="8518980" y="4791926"/>
                </a:lnTo>
                <a:lnTo>
                  <a:pt x="0" y="4791926"/>
                </a:lnTo>
                <a:lnTo>
                  <a:pt x="0" y="0"/>
                </a:lnTo>
                <a:close/>
              </a:path>
            </a:pathLst>
          </a:custGeom>
          <a:blipFill>
            <a:blip r:embed="rId3"/>
            <a:stretch>
              <a:fillRect l="0" t="0" r="0" b="0"/>
            </a:stretch>
          </a:blipFill>
        </p:spPr>
      </p:sp>
      <p:sp>
        <p:nvSpPr>
          <p:cNvPr name="TextBox 4" id="4"/>
          <p:cNvSpPr txBox="true"/>
          <p:nvPr/>
        </p:nvSpPr>
        <p:spPr>
          <a:xfrm rot="0">
            <a:off x="1504950" y="2345718"/>
            <a:ext cx="8092094" cy="22821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What is Frontend ?</a:t>
            </a:r>
          </a:p>
        </p:txBody>
      </p:sp>
      <p:sp>
        <p:nvSpPr>
          <p:cNvPr name="TextBox 5" id="5"/>
          <p:cNvSpPr txBox="true"/>
          <p:nvPr/>
        </p:nvSpPr>
        <p:spPr>
          <a:xfrm rot="0">
            <a:off x="1504950" y="4807557"/>
            <a:ext cx="7707571" cy="2657475"/>
          </a:xfrm>
          <a:prstGeom prst="rect">
            <a:avLst/>
          </a:prstGeom>
        </p:spPr>
        <p:txBody>
          <a:bodyPr anchor="t" rtlCol="false" tIns="0" lIns="0" bIns="0" rIns="0">
            <a:spAutoFit/>
          </a:bodyPr>
          <a:lstStyle/>
          <a:p>
            <a:pPr>
              <a:lnSpc>
                <a:spcPts val="2699"/>
              </a:lnSpc>
            </a:pPr>
            <a:r>
              <a:rPr lang="en-US" sz="1999" spc="119">
                <a:solidFill>
                  <a:srgbClr val="000000"/>
                </a:solidFill>
                <a:latin typeface="DM Sans"/>
              </a:rPr>
              <a:t>Frontend development basically involves the creation of graphical user interface of a website through the use of HTML and CSS page structure and style information.</a:t>
            </a:r>
          </a:p>
          <a:p>
            <a:pPr>
              <a:lnSpc>
                <a:spcPts val="2699"/>
              </a:lnSpc>
            </a:pPr>
          </a:p>
          <a:p>
            <a:pPr marL="0" indent="0" lvl="0">
              <a:lnSpc>
                <a:spcPts val="2699"/>
              </a:lnSpc>
              <a:spcBef>
                <a:spcPct val="0"/>
              </a:spcBef>
            </a:pPr>
            <a:r>
              <a:rPr lang="en-US" sz="1999" spc="119">
                <a:solidFill>
                  <a:srgbClr val="000000"/>
                </a:solidFill>
                <a:latin typeface="DM Sans"/>
              </a:rPr>
              <a:t>Frontend of a website is the part of the website that the users interact with.All the navigation systems, the buttons that we see on a website, the dropdown menu and so on, all of them are frontend components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970908" y="345066"/>
            <a:ext cx="16007730" cy="1519668"/>
          </a:xfrm>
          <a:prstGeom prst="rect">
            <a:avLst/>
          </a:prstGeom>
        </p:spPr>
        <p:txBody>
          <a:bodyPr anchor="t" rtlCol="false" tIns="0" lIns="0" bIns="0" rIns="0">
            <a:spAutoFit/>
          </a:bodyPr>
          <a:lstStyle/>
          <a:p>
            <a:pPr algn="ctr">
              <a:lnSpc>
                <a:spcPts val="5842"/>
              </a:lnSpc>
            </a:pPr>
            <a:r>
              <a:rPr lang="en-US" sz="6214">
                <a:solidFill>
                  <a:srgbClr val="000000"/>
                </a:solidFill>
                <a:latin typeface="DM Sans Bold"/>
              </a:rPr>
              <a:t>SHOWCASING SOME FRONTEND ELEMENTS OF OUR PROJECT</a:t>
            </a:r>
          </a:p>
        </p:txBody>
      </p:sp>
      <p:sp>
        <p:nvSpPr>
          <p:cNvPr name="Freeform 18" id="18"/>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2289887" y="1689542"/>
            <a:ext cx="14688751" cy="6850594"/>
          </a:xfrm>
          <a:custGeom>
            <a:avLst/>
            <a:gdLst/>
            <a:ahLst/>
            <a:cxnLst/>
            <a:rect r="r" b="b" t="t" l="l"/>
            <a:pathLst>
              <a:path h="6850594" w="14688751">
                <a:moveTo>
                  <a:pt x="0" y="0"/>
                </a:moveTo>
                <a:lnTo>
                  <a:pt x="14688751" y="0"/>
                </a:lnTo>
                <a:lnTo>
                  <a:pt x="14688751" y="6850594"/>
                </a:lnTo>
                <a:lnTo>
                  <a:pt x="0" y="6850594"/>
                </a:lnTo>
                <a:lnTo>
                  <a:pt x="0" y="0"/>
                </a:lnTo>
                <a:close/>
              </a:path>
            </a:pathLst>
          </a:custGeom>
          <a:blipFill>
            <a:blip r:embed="rId31"/>
            <a:stretch>
              <a:fillRect l="0" t="-10304" r="0" b="-10304"/>
            </a:stretch>
          </a:blipFill>
        </p:spPr>
      </p:sp>
      <p:sp>
        <p:nvSpPr>
          <p:cNvPr name="TextBox 20" id="20"/>
          <p:cNvSpPr txBox="true"/>
          <p:nvPr/>
        </p:nvSpPr>
        <p:spPr>
          <a:xfrm rot="0">
            <a:off x="1028700" y="9059249"/>
            <a:ext cx="16007730" cy="786243"/>
          </a:xfrm>
          <a:prstGeom prst="rect">
            <a:avLst/>
          </a:prstGeom>
        </p:spPr>
        <p:txBody>
          <a:bodyPr anchor="t" rtlCol="false" tIns="0" lIns="0" bIns="0" rIns="0">
            <a:spAutoFit/>
          </a:bodyPr>
          <a:lstStyle/>
          <a:p>
            <a:pPr algn="ctr">
              <a:lnSpc>
                <a:spcPts val="5842"/>
              </a:lnSpc>
            </a:pPr>
            <a:r>
              <a:rPr lang="en-US" sz="6214">
                <a:solidFill>
                  <a:srgbClr val="000000"/>
                </a:solidFill>
                <a:latin typeface="DM Sans Bold"/>
              </a:rPr>
              <a:t>introduction page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5930165" y="4823914"/>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2227066" y="482391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9653627" y="4823914"/>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3396139" y="4823914"/>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5" id="1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6" id="16"/>
          <p:cNvSpPr txBox="true"/>
          <p:nvPr/>
        </p:nvSpPr>
        <p:spPr>
          <a:xfrm rot="0">
            <a:off x="1438078" y="736948"/>
            <a:ext cx="15503004" cy="1132389"/>
          </a:xfrm>
          <a:prstGeom prst="rect">
            <a:avLst/>
          </a:prstGeom>
        </p:spPr>
        <p:txBody>
          <a:bodyPr anchor="t" rtlCol="false" tIns="0" lIns="0" bIns="0" rIns="0">
            <a:spAutoFit/>
          </a:bodyPr>
          <a:lstStyle/>
          <a:p>
            <a:pPr algn="ctr" marL="0" indent="0" lvl="1">
              <a:lnSpc>
                <a:spcPts val="4392"/>
              </a:lnSpc>
              <a:spcBef>
                <a:spcPct val="0"/>
              </a:spcBef>
            </a:pPr>
            <a:r>
              <a:rPr lang="en-US" sz="4528">
                <a:solidFill>
                  <a:srgbClr val="000000"/>
                </a:solidFill>
                <a:latin typeface="DM Sans Bold"/>
              </a:rPr>
              <a:t>SOME FRONTEND COMPONENTS OF OUR PREVIOUS SLIDE </a:t>
            </a:r>
          </a:p>
        </p:txBody>
      </p:sp>
      <p:sp>
        <p:nvSpPr>
          <p:cNvPr name="TextBox 17" id="17"/>
          <p:cNvSpPr txBox="true"/>
          <p:nvPr/>
        </p:nvSpPr>
        <p:spPr>
          <a:xfrm rot="0">
            <a:off x="1028700" y="5587466"/>
            <a:ext cx="3395690" cy="431040"/>
          </a:xfrm>
          <a:prstGeom prst="rect">
            <a:avLst/>
          </a:prstGeom>
        </p:spPr>
        <p:txBody>
          <a:bodyPr anchor="t" rtlCol="false" tIns="0" lIns="0" bIns="0" rIns="0">
            <a:spAutoFit/>
          </a:bodyPr>
          <a:lstStyle/>
          <a:p>
            <a:pPr>
              <a:lnSpc>
                <a:spcPts val="3296"/>
              </a:lnSpc>
            </a:pPr>
            <a:r>
              <a:rPr lang="en-US" sz="3200">
                <a:solidFill>
                  <a:srgbClr val="000000"/>
                </a:solidFill>
                <a:latin typeface="DM Sans Bold"/>
              </a:rPr>
              <a:t>01  About</a:t>
            </a:r>
          </a:p>
        </p:txBody>
      </p:sp>
      <p:sp>
        <p:nvSpPr>
          <p:cNvPr name="TextBox 18" id="18"/>
          <p:cNvSpPr txBox="true"/>
          <p:nvPr/>
        </p:nvSpPr>
        <p:spPr>
          <a:xfrm rot="0">
            <a:off x="5948468" y="5587466"/>
            <a:ext cx="2747613" cy="386463"/>
          </a:xfrm>
          <a:prstGeom prst="rect">
            <a:avLst/>
          </a:prstGeom>
        </p:spPr>
        <p:txBody>
          <a:bodyPr anchor="t" rtlCol="false" tIns="0" lIns="0" bIns="0" rIns="0">
            <a:spAutoFit/>
          </a:bodyPr>
          <a:lstStyle/>
          <a:p>
            <a:pPr>
              <a:lnSpc>
                <a:spcPts val="2987"/>
              </a:lnSpc>
            </a:pPr>
            <a:r>
              <a:rPr lang="en-US" sz="2900">
                <a:solidFill>
                  <a:srgbClr val="000000"/>
                </a:solidFill>
                <a:latin typeface="DM Sans Bold"/>
              </a:rPr>
              <a:t>02 Calculator</a:t>
            </a:r>
          </a:p>
        </p:txBody>
      </p:sp>
      <p:sp>
        <p:nvSpPr>
          <p:cNvPr name="TextBox 19" id="19"/>
          <p:cNvSpPr txBox="true"/>
          <p:nvPr/>
        </p:nvSpPr>
        <p:spPr>
          <a:xfrm rot="0">
            <a:off x="1028700" y="6238341"/>
            <a:ext cx="2646492" cy="1760220"/>
          </a:xfrm>
          <a:prstGeom prst="rect">
            <a:avLst/>
          </a:prstGeom>
        </p:spPr>
        <p:txBody>
          <a:bodyPr anchor="t" rtlCol="false" tIns="0" lIns="0" bIns="0" rIns="0">
            <a:spAutoFit/>
          </a:bodyPr>
          <a:lstStyle/>
          <a:p>
            <a:pPr>
              <a:lnSpc>
                <a:spcPts val="2340"/>
              </a:lnSpc>
            </a:pPr>
            <a:r>
              <a:rPr lang="en-US" sz="1500">
                <a:solidFill>
                  <a:srgbClr val="000000"/>
                </a:solidFill>
                <a:latin typeface="DM Sans"/>
              </a:rPr>
              <a:t>About has a css file for styling it including design layout and variation in display.</a:t>
            </a:r>
          </a:p>
          <a:p>
            <a:pPr>
              <a:lnSpc>
                <a:spcPts val="2340"/>
              </a:lnSpc>
            </a:pPr>
            <a:r>
              <a:rPr lang="en-US" sz="1500">
                <a:solidFill>
                  <a:srgbClr val="000000"/>
                </a:solidFill>
                <a:latin typeface="DM Sans"/>
              </a:rPr>
              <a:t>it also has a javascript file, which has all the variables , details of the page about.</a:t>
            </a:r>
          </a:p>
        </p:txBody>
      </p:sp>
      <p:sp>
        <p:nvSpPr>
          <p:cNvPr name="TextBox 20" id="20"/>
          <p:cNvSpPr txBox="true"/>
          <p:nvPr/>
        </p:nvSpPr>
        <p:spPr>
          <a:xfrm rot="0">
            <a:off x="9671930" y="5587466"/>
            <a:ext cx="2197323" cy="419356"/>
          </a:xfrm>
          <a:prstGeom prst="rect">
            <a:avLst/>
          </a:prstGeom>
        </p:spPr>
        <p:txBody>
          <a:bodyPr anchor="t" rtlCol="false" tIns="0" lIns="0" bIns="0" rIns="0">
            <a:spAutoFit/>
          </a:bodyPr>
          <a:lstStyle/>
          <a:p>
            <a:pPr>
              <a:lnSpc>
                <a:spcPts val="3193"/>
              </a:lnSpc>
            </a:pPr>
            <a:r>
              <a:rPr lang="en-US" sz="3100">
                <a:solidFill>
                  <a:srgbClr val="000000"/>
                </a:solidFill>
                <a:latin typeface="DM Sans Bold"/>
              </a:rPr>
              <a:t>03 Contact</a:t>
            </a:r>
          </a:p>
        </p:txBody>
      </p:sp>
      <p:sp>
        <p:nvSpPr>
          <p:cNvPr name="TextBox 21" id="21"/>
          <p:cNvSpPr txBox="true"/>
          <p:nvPr/>
        </p:nvSpPr>
        <p:spPr>
          <a:xfrm rot="0">
            <a:off x="8806727" y="6416396"/>
            <a:ext cx="3613193" cy="3159049"/>
          </a:xfrm>
          <a:prstGeom prst="rect">
            <a:avLst/>
          </a:prstGeom>
        </p:spPr>
        <p:txBody>
          <a:bodyPr anchor="t" rtlCol="false" tIns="0" lIns="0" bIns="0" rIns="0">
            <a:spAutoFit/>
          </a:bodyPr>
          <a:lstStyle/>
          <a:p>
            <a:pPr>
              <a:lnSpc>
                <a:spcPts val="2068"/>
              </a:lnSpc>
            </a:pPr>
            <a:r>
              <a:rPr lang="en-US" sz="1325">
                <a:solidFill>
                  <a:srgbClr val="000000"/>
                </a:solidFill>
                <a:latin typeface="DM Sans"/>
              </a:rPr>
              <a:t>contact is basically a form which has 3 imports one for the React ,and other 2 are for image import now we have JSX structure for how the UI will look like ;ther are action and method form elements which tell where the form will go.TextInput is there for required fieldsand textarea area provided to the user for filling details.It also has the CSS files for styling certain parts of the form.The last line export defines the use of contact form by being imported to the other  places</a:t>
            </a:r>
          </a:p>
          <a:p>
            <a:pPr>
              <a:lnSpc>
                <a:spcPts val="2386"/>
              </a:lnSpc>
            </a:pPr>
          </a:p>
        </p:txBody>
      </p:sp>
      <p:sp>
        <p:nvSpPr>
          <p:cNvPr name="TextBox 22" id="22"/>
          <p:cNvSpPr txBox="true"/>
          <p:nvPr/>
        </p:nvSpPr>
        <p:spPr>
          <a:xfrm rot="0">
            <a:off x="13251393" y="5587466"/>
            <a:ext cx="4439244" cy="485141"/>
          </a:xfrm>
          <a:prstGeom prst="rect">
            <a:avLst/>
          </a:prstGeom>
        </p:spPr>
        <p:txBody>
          <a:bodyPr anchor="t" rtlCol="false" tIns="0" lIns="0" bIns="0" rIns="0">
            <a:spAutoFit/>
          </a:bodyPr>
          <a:lstStyle/>
          <a:p>
            <a:pPr>
              <a:lnSpc>
                <a:spcPts val="3605"/>
              </a:lnSpc>
            </a:pPr>
            <a:r>
              <a:rPr lang="en-US" sz="3500">
                <a:solidFill>
                  <a:srgbClr val="000000"/>
                </a:solidFill>
                <a:latin typeface="DM Sans Bold"/>
              </a:rPr>
              <a:t>04 footer</a:t>
            </a:r>
          </a:p>
        </p:txBody>
      </p:sp>
      <p:sp>
        <p:nvSpPr>
          <p:cNvPr name="TextBox 23" id="23"/>
          <p:cNvSpPr txBox="true"/>
          <p:nvPr/>
        </p:nvSpPr>
        <p:spPr>
          <a:xfrm rot="0">
            <a:off x="12715196" y="6195019"/>
            <a:ext cx="4225886" cy="3424882"/>
          </a:xfrm>
          <a:prstGeom prst="rect">
            <a:avLst/>
          </a:prstGeom>
        </p:spPr>
        <p:txBody>
          <a:bodyPr anchor="t" rtlCol="false" tIns="0" lIns="0" bIns="0" rIns="0">
            <a:spAutoFit/>
          </a:bodyPr>
          <a:lstStyle/>
          <a:p>
            <a:pPr>
              <a:lnSpc>
                <a:spcPts val="2167"/>
              </a:lnSpc>
            </a:pPr>
            <a:r>
              <a:rPr lang="en-US" sz="1389">
                <a:solidFill>
                  <a:srgbClr val="000000"/>
                </a:solidFill>
                <a:latin typeface="DM Sans Medium"/>
              </a:rPr>
              <a:t>an additional navigation used for displaying general information that a user might want to access from any page within your site</a:t>
            </a:r>
            <a:r>
              <a:rPr lang="en-US" sz="1389">
                <a:solidFill>
                  <a:srgbClr val="000000"/>
                </a:solidFill>
                <a:latin typeface="DM Sans"/>
              </a:rPr>
              <a:t>. text about the site, company info, copyrights, links to a contact form, sitemap, FAQ and other such resources.JSX allows us to have HTML like codes for  building UI components. The outermost div with the class footer-out wraps the entire footer content.The main section represents the footer elements which has quick navigation links to pages like home about us. The use of social icons have been done for apps like github and LinkedIn.Export means noe footer can be exported to other parts of the application</a:t>
            </a:r>
          </a:p>
        </p:txBody>
      </p:sp>
      <p:sp>
        <p:nvSpPr>
          <p:cNvPr name="Freeform 24" id="2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6" id="2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7" id="2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8" id="28"/>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29" id="29"/>
          <p:cNvSpPr txBox="true"/>
          <p:nvPr/>
        </p:nvSpPr>
        <p:spPr>
          <a:xfrm rot="0">
            <a:off x="3973580" y="6132684"/>
            <a:ext cx="4722501" cy="2173886"/>
          </a:xfrm>
          <a:prstGeom prst="rect">
            <a:avLst/>
          </a:prstGeom>
        </p:spPr>
        <p:txBody>
          <a:bodyPr anchor="t" rtlCol="false" tIns="0" lIns="0" bIns="0" rIns="0">
            <a:spAutoFit/>
          </a:bodyPr>
          <a:lstStyle/>
          <a:p>
            <a:pPr>
              <a:lnSpc>
                <a:spcPts val="1467"/>
              </a:lnSpc>
            </a:pPr>
            <a:r>
              <a:rPr lang="en-US" sz="1424">
                <a:solidFill>
                  <a:srgbClr val="000000"/>
                </a:solidFill>
                <a:latin typeface="DM Sans"/>
              </a:rPr>
              <a:t>calculator has a CSS file  for styling its features .</a:t>
            </a:r>
          </a:p>
          <a:p>
            <a:pPr>
              <a:lnSpc>
                <a:spcPts val="1467"/>
              </a:lnSpc>
            </a:pPr>
            <a:r>
              <a:rPr lang="en-US" sz="1424">
                <a:solidFill>
                  <a:srgbClr val="000000"/>
                </a:solidFill>
                <a:latin typeface="DM Sans"/>
              </a:rPr>
              <a:t>Now comes the javascript file where it is mentioned and all the operators and variables like buttons are mentioned like gender,weight and so on. The constructor method initializes the component’s state with three properties: weight, height, and bmi in state we have intitially the values of weight and height are empty so BMI is NULL ;Methods like handle change method and calculate BMI method in which whenever the use presses calculate BMI, BMI is calculated and returned Export component makes the files available for import at other places also.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1672061" y="1025292"/>
            <a:ext cx="5587239" cy="2662922"/>
            <a:chOff x="0" y="0"/>
            <a:chExt cx="2065940" cy="984643"/>
          </a:xfrm>
        </p:grpSpPr>
        <p:sp>
          <p:nvSpPr>
            <p:cNvPr name="Freeform 4" id="4"/>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5" id="5"/>
            <p:cNvSpPr txBox="true"/>
            <p:nvPr/>
          </p:nvSpPr>
          <p:spPr>
            <a:xfrm>
              <a:off x="0" y="-28575"/>
              <a:ext cx="2065940" cy="1013218"/>
            </a:xfrm>
            <a:prstGeom prst="rect">
              <a:avLst/>
            </a:prstGeom>
          </p:spPr>
          <p:txBody>
            <a:bodyPr anchor="ctr" rtlCol="false" tIns="50800" lIns="50800" bIns="50800" rIns="50800"/>
            <a:lstStyle/>
            <a:p>
              <a:pPr algn="ctr" marL="0" indent="0" lvl="0">
                <a:lnSpc>
                  <a:spcPts val="1960"/>
                </a:lnSpc>
                <a:spcBef>
                  <a:spcPct val="0"/>
                </a:spcBef>
              </a:pPr>
              <a:r>
                <a:rPr lang="en-US" sz="1400">
                  <a:solidFill>
                    <a:srgbClr val="000000"/>
                  </a:solidFill>
                  <a:latin typeface="Open Sans Extra Bold"/>
                </a:rPr>
                <a:t> Creates a root DOM node for the React application by selecting the element with the ID </a:t>
              </a:r>
              <a:r>
                <a:rPr lang="en-US" sz="1400">
                  <a:solidFill>
                    <a:srgbClr val="000000"/>
                  </a:solidFill>
                  <a:latin typeface="Open Sans Extra Bold Medium"/>
                </a:rPr>
                <a:t>root</a:t>
              </a:r>
              <a:r>
                <a:rPr lang="en-US" sz="1400">
                  <a:solidFill>
                    <a:srgbClr val="000000"/>
                  </a:solidFill>
                  <a:latin typeface="Open Sans Extra Bold"/>
                </a:rPr>
                <a:t> from the HTML.This line is a call to the reportWebVitals function, which can be used to log performance-related metrics or send them to an analytics endpoint. </a:t>
              </a:r>
            </a:p>
          </p:txBody>
        </p:sp>
      </p:grpSp>
      <p:grpSp>
        <p:nvGrpSpPr>
          <p:cNvPr name="Group 6" id="6"/>
          <p:cNvGrpSpPr/>
          <p:nvPr/>
        </p:nvGrpSpPr>
        <p:grpSpPr>
          <a:xfrm rot="0">
            <a:off x="11672061" y="3808631"/>
            <a:ext cx="5587239" cy="2662922"/>
            <a:chOff x="0" y="0"/>
            <a:chExt cx="2065940" cy="984643"/>
          </a:xfrm>
        </p:grpSpPr>
        <p:sp>
          <p:nvSpPr>
            <p:cNvPr name="Freeform 7" id="7"/>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8" id="8"/>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1672061" y="6595378"/>
            <a:ext cx="5587239" cy="2662922"/>
            <a:chOff x="0" y="0"/>
            <a:chExt cx="2065940" cy="984643"/>
          </a:xfrm>
        </p:grpSpPr>
        <p:sp>
          <p:nvSpPr>
            <p:cNvPr name="Freeform 10" id="10"/>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1" id="11"/>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028700" y="1028700"/>
            <a:ext cx="5587239" cy="2662922"/>
            <a:chOff x="0" y="0"/>
            <a:chExt cx="2065940" cy="984643"/>
          </a:xfrm>
        </p:grpSpPr>
        <p:sp>
          <p:nvSpPr>
            <p:cNvPr name="Freeform 13" id="13"/>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4" id="14"/>
            <p:cNvSpPr txBox="true"/>
            <p:nvPr/>
          </p:nvSpPr>
          <p:spPr>
            <a:xfrm>
              <a:off x="0" y="-28575"/>
              <a:ext cx="2065940" cy="1013218"/>
            </a:xfrm>
            <a:prstGeom prst="rect">
              <a:avLst/>
            </a:prstGeom>
          </p:spPr>
          <p:txBody>
            <a:bodyPr anchor="ctr" rtlCol="false" tIns="50800" lIns="50800" bIns="50800" rIns="50800"/>
            <a:lstStyle/>
            <a:p>
              <a:pPr algn="ctr">
                <a:lnSpc>
                  <a:spcPts val="1960"/>
                </a:lnSpc>
              </a:pPr>
              <a:r>
                <a:rPr lang="en-US" sz="1400">
                  <a:solidFill>
                    <a:srgbClr val="000000"/>
                  </a:solidFill>
                  <a:latin typeface="Open Sans Extra Bold"/>
                </a:rPr>
                <a:t>gives the requiered recomendation.</a:t>
              </a:r>
            </a:p>
            <a:p>
              <a:pPr algn="ctr" marL="0" indent="0" lvl="0">
                <a:lnSpc>
                  <a:spcPts val="1960"/>
                </a:lnSpc>
                <a:spcBef>
                  <a:spcPct val="0"/>
                </a:spcBef>
              </a:pPr>
              <a:r>
                <a:rPr lang="en-US" sz="1400">
                  <a:solidFill>
                    <a:srgbClr val="000000"/>
                  </a:solidFill>
                  <a:latin typeface="Open Sans Extra Bold"/>
                </a:rPr>
                <a:t>It has a HandleClick function which will redirect us to the local host 8501 where with the help of Streamlit we get recommendation </a:t>
              </a:r>
            </a:p>
          </p:txBody>
        </p:sp>
      </p:grpSp>
      <p:grpSp>
        <p:nvGrpSpPr>
          <p:cNvPr name="Group 15" id="15"/>
          <p:cNvGrpSpPr/>
          <p:nvPr/>
        </p:nvGrpSpPr>
        <p:grpSpPr>
          <a:xfrm rot="0">
            <a:off x="1028700" y="3812039"/>
            <a:ext cx="5587239" cy="2662922"/>
            <a:chOff x="0" y="0"/>
            <a:chExt cx="2065940" cy="984643"/>
          </a:xfrm>
        </p:grpSpPr>
        <p:sp>
          <p:nvSpPr>
            <p:cNvPr name="Freeform 16" id="16"/>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7" id="17"/>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1028700" y="6598786"/>
            <a:ext cx="5587239" cy="2662922"/>
            <a:chOff x="0" y="0"/>
            <a:chExt cx="2065940" cy="984643"/>
          </a:xfrm>
        </p:grpSpPr>
        <p:sp>
          <p:nvSpPr>
            <p:cNvPr name="Freeform 19" id="19"/>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20" id="20"/>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1" id="21"/>
          <p:cNvSpPr/>
          <p:nvPr/>
        </p:nvSpPr>
        <p:spPr>
          <a:xfrm flipH="false" flipV="false" rot="-7900054">
            <a:off x="7348622" y="2133028"/>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2700000">
            <a:off x="10017119" y="2144497"/>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3209977">
            <a:off x="9982257" y="7689589"/>
            <a:ext cx="1012981" cy="454921"/>
          </a:xfrm>
          <a:custGeom>
            <a:avLst/>
            <a:gdLst/>
            <a:ahLst/>
            <a:cxnLst/>
            <a:rect r="r" b="b" t="t" l="l"/>
            <a:pathLst>
              <a:path h="454921" w="101298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7866361">
            <a:off x="7243302" y="7665457"/>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5" id="25"/>
          <p:cNvSpPr txBox="true"/>
          <p:nvPr/>
        </p:nvSpPr>
        <p:spPr>
          <a:xfrm rot="0">
            <a:off x="12037950" y="4677029"/>
            <a:ext cx="3966908" cy="1418971"/>
          </a:xfrm>
          <a:prstGeom prst="rect">
            <a:avLst/>
          </a:prstGeom>
        </p:spPr>
        <p:txBody>
          <a:bodyPr anchor="t" rtlCol="false" tIns="0" lIns="0" bIns="0" rIns="0">
            <a:spAutoFit/>
          </a:bodyPr>
          <a:lstStyle/>
          <a:p>
            <a:pPr algn="l" marL="0" indent="0" lvl="0">
              <a:lnSpc>
                <a:spcPts val="1936"/>
              </a:lnSpc>
              <a:spcBef>
                <a:spcPct val="0"/>
              </a:spcBef>
            </a:pPr>
            <a:r>
              <a:rPr lang="en-US" sz="1299">
                <a:solidFill>
                  <a:srgbClr val="000000"/>
                </a:solidFill>
                <a:latin typeface="DM Sans"/>
              </a:rPr>
              <a:t>The </a:t>
            </a:r>
            <a:r>
              <a:rPr lang="en-US" sz="1299">
                <a:solidFill>
                  <a:srgbClr val="000000"/>
                </a:solidFill>
                <a:latin typeface="DM Sans Medium"/>
              </a:rPr>
              <a:t>Sidebar</a:t>
            </a:r>
            <a:r>
              <a:rPr lang="en-US" sz="1299">
                <a:solidFill>
                  <a:srgbClr val="000000"/>
                </a:solidFill>
                <a:latin typeface="DM Sans"/>
              </a:rPr>
              <a:t> component is a stateless functional React component that provides a sidebar navigation menu. It imports React and a CSS file for functionality and styling.  The component is exported for use across the application and is designed to offer consistent navigation</a:t>
            </a:r>
          </a:p>
        </p:txBody>
      </p:sp>
      <p:sp>
        <p:nvSpPr>
          <p:cNvPr name="TextBox 26" id="26"/>
          <p:cNvSpPr txBox="true"/>
          <p:nvPr/>
        </p:nvSpPr>
        <p:spPr>
          <a:xfrm rot="0">
            <a:off x="14101836" y="7045319"/>
            <a:ext cx="2816627" cy="1895221"/>
          </a:xfrm>
          <a:prstGeom prst="rect">
            <a:avLst/>
          </a:prstGeom>
        </p:spPr>
        <p:txBody>
          <a:bodyPr anchor="t" rtlCol="false" tIns="0" lIns="0" bIns="0" rIns="0">
            <a:spAutoFit/>
          </a:bodyPr>
          <a:lstStyle/>
          <a:p>
            <a:pPr algn="l" marL="0" indent="0" lvl="0">
              <a:lnSpc>
                <a:spcPts val="1936"/>
              </a:lnSpc>
              <a:spcBef>
                <a:spcPct val="0"/>
              </a:spcBef>
            </a:pPr>
            <a:r>
              <a:rPr lang="en-US" sz="1299">
                <a:solidFill>
                  <a:srgbClr val="000000"/>
                </a:solidFill>
                <a:latin typeface="DM Sans"/>
              </a:rPr>
              <a:t>TODO allows the users to add tasks and use them and modify them.use state has 2 state variables task and  new tasks where tasks is an array which holds the tasks and new task string represents current value.WE also have a CSS component which is used for styling.</a:t>
            </a:r>
          </a:p>
        </p:txBody>
      </p:sp>
      <p:sp>
        <p:nvSpPr>
          <p:cNvPr name="TextBox 27" id="27"/>
          <p:cNvSpPr txBox="true"/>
          <p:nvPr/>
        </p:nvSpPr>
        <p:spPr>
          <a:xfrm rot="0">
            <a:off x="1375455" y="4677029"/>
            <a:ext cx="3724611" cy="1657096"/>
          </a:xfrm>
          <a:prstGeom prst="rect">
            <a:avLst/>
          </a:prstGeom>
        </p:spPr>
        <p:txBody>
          <a:bodyPr anchor="t" rtlCol="false" tIns="0" lIns="0" bIns="0" rIns="0">
            <a:spAutoFit/>
          </a:bodyPr>
          <a:lstStyle/>
          <a:p>
            <a:pPr algn="l" marL="0" indent="0" lvl="0">
              <a:lnSpc>
                <a:spcPts val="1936"/>
              </a:lnSpc>
            </a:pPr>
            <a:r>
              <a:rPr lang="en-US" sz="1299">
                <a:solidFill>
                  <a:srgbClr val="000000"/>
                </a:solidFill>
                <a:latin typeface="DM Sans"/>
              </a:rPr>
              <a:t>In login page, we have components like username password and  signup button it is fully responsive .It first takes the user’s data i.e username and password and checks if everything is correct and logging the user in.If he is a new user then the option of signup is also there.</a:t>
            </a:r>
          </a:p>
        </p:txBody>
      </p:sp>
      <p:sp>
        <p:nvSpPr>
          <p:cNvPr name="TextBox 28" id="28"/>
          <p:cNvSpPr txBox="true"/>
          <p:nvPr/>
        </p:nvSpPr>
        <p:spPr>
          <a:xfrm rot="-60000">
            <a:off x="1811617" y="7235551"/>
            <a:ext cx="2816627" cy="1418971"/>
          </a:xfrm>
          <a:prstGeom prst="rect">
            <a:avLst/>
          </a:prstGeom>
        </p:spPr>
        <p:txBody>
          <a:bodyPr anchor="t" rtlCol="false" tIns="0" lIns="0" bIns="0" rIns="0">
            <a:spAutoFit/>
          </a:bodyPr>
          <a:lstStyle/>
          <a:p>
            <a:pPr algn="l" marL="0" indent="0" lvl="0">
              <a:lnSpc>
                <a:spcPts val="1936"/>
              </a:lnSpc>
            </a:pPr>
            <a:r>
              <a:rPr lang="en-US" sz="1299">
                <a:solidFill>
                  <a:srgbClr val="000000"/>
                </a:solidFill>
                <a:latin typeface="DM Sans"/>
              </a:rPr>
              <a:t>This navbar is fully responsive and has jsx, js and css files .within JSX file HTML type code is there for where the icon will open. It has buttonsfor Home, about, contact, login.These buttons have hover effect.</a:t>
            </a:r>
          </a:p>
        </p:txBody>
      </p:sp>
      <p:sp>
        <p:nvSpPr>
          <p:cNvPr name="TextBox 29" id="29"/>
          <p:cNvSpPr txBox="true"/>
          <p:nvPr/>
        </p:nvSpPr>
        <p:spPr>
          <a:xfrm rot="0">
            <a:off x="6995244" y="3923341"/>
            <a:ext cx="4297511" cy="1901577"/>
          </a:xfrm>
          <a:prstGeom prst="rect">
            <a:avLst/>
          </a:prstGeom>
        </p:spPr>
        <p:txBody>
          <a:bodyPr anchor="t" rtlCol="false" tIns="0" lIns="0" bIns="0" rIns="0">
            <a:spAutoFit/>
          </a:bodyPr>
          <a:lstStyle/>
          <a:p>
            <a:pPr algn="ctr" marL="0" indent="0" lvl="1">
              <a:lnSpc>
                <a:spcPts val="4947"/>
              </a:lnSpc>
              <a:spcBef>
                <a:spcPct val="0"/>
              </a:spcBef>
            </a:pPr>
            <a:r>
              <a:rPr lang="en-US" sz="5100">
                <a:solidFill>
                  <a:srgbClr val="000000"/>
                </a:solidFill>
                <a:latin typeface="DM Sans Bold"/>
              </a:rPr>
              <a:t>other frontend components</a:t>
            </a:r>
          </a:p>
        </p:txBody>
      </p:sp>
      <p:sp>
        <p:nvSpPr>
          <p:cNvPr name="TextBox 30" id="30"/>
          <p:cNvSpPr txBox="true"/>
          <p:nvPr/>
        </p:nvSpPr>
        <p:spPr>
          <a:xfrm rot="0">
            <a:off x="2051991" y="1364444"/>
            <a:ext cx="4223111" cy="466471"/>
          </a:xfrm>
          <a:prstGeom prst="rect">
            <a:avLst/>
          </a:prstGeom>
        </p:spPr>
        <p:txBody>
          <a:bodyPr anchor="t" rtlCol="false" tIns="0" lIns="0" bIns="0" rIns="0">
            <a:spAutoFit/>
          </a:bodyPr>
          <a:lstStyle/>
          <a:p>
            <a:pPr>
              <a:lnSpc>
                <a:spcPts val="1936"/>
              </a:lnSpc>
            </a:pPr>
            <a:r>
              <a:rPr lang="en-US" sz="1299">
                <a:solidFill>
                  <a:srgbClr val="000000"/>
                </a:solidFill>
                <a:latin typeface="DM Sans"/>
              </a:rPr>
              <a:t>HEALTHCARE        RECOMMENDATION </a:t>
            </a:r>
          </a:p>
          <a:p>
            <a:pPr algn="l" marL="0" indent="0" lvl="0">
              <a:lnSpc>
                <a:spcPts val="1936"/>
              </a:lnSpc>
            </a:pPr>
          </a:p>
        </p:txBody>
      </p:sp>
      <p:sp>
        <p:nvSpPr>
          <p:cNvPr name="TextBox 31" id="31"/>
          <p:cNvSpPr txBox="true"/>
          <p:nvPr/>
        </p:nvSpPr>
        <p:spPr>
          <a:xfrm rot="0">
            <a:off x="1809871" y="4180041"/>
            <a:ext cx="3439695" cy="340102"/>
          </a:xfrm>
          <a:prstGeom prst="rect">
            <a:avLst/>
          </a:prstGeom>
        </p:spPr>
        <p:txBody>
          <a:bodyPr anchor="t" rtlCol="false" tIns="0" lIns="0" bIns="0" rIns="0">
            <a:spAutoFit/>
          </a:bodyPr>
          <a:lstStyle/>
          <a:p>
            <a:pPr algn="l" marL="0" indent="0" lvl="0">
              <a:lnSpc>
                <a:spcPts val="2810"/>
              </a:lnSpc>
            </a:pPr>
            <a:r>
              <a:rPr lang="en-US" sz="1886">
                <a:solidFill>
                  <a:srgbClr val="000000"/>
                </a:solidFill>
                <a:latin typeface="DM Sans"/>
              </a:rPr>
              <a:t>             LOGIN PAGE</a:t>
            </a:r>
          </a:p>
        </p:txBody>
      </p:sp>
      <p:sp>
        <p:nvSpPr>
          <p:cNvPr name="TextBox 32" id="32"/>
          <p:cNvSpPr txBox="true"/>
          <p:nvPr/>
        </p:nvSpPr>
        <p:spPr>
          <a:xfrm rot="0">
            <a:off x="2121405" y="6855073"/>
            <a:ext cx="2816627" cy="228346"/>
          </a:xfrm>
          <a:prstGeom prst="rect">
            <a:avLst/>
          </a:prstGeom>
        </p:spPr>
        <p:txBody>
          <a:bodyPr anchor="t" rtlCol="false" tIns="0" lIns="0" bIns="0" rIns="0">
            <a:spAutoFit/>
          </a:bodyPr>
          <a:lstStyle/>
          <a:p>
            <a:pPr algn="l" marL="0" indent="0" lvl="0">
              <a:lnSpc>
                <a:spcPts val="1936"/>
              </a:lnSpc>
            </a:pPr>
            <a:r>
              <a:rPr lang="en-US" sz="1299">
                <a:solidFill>
                  <a:srgbClr val="000000"/>
                </a:solidFill>
                <a:latin typeface="DM Sans"/>
              </a:rPr>
              <a:t>RESPONSIVE NAVBAR</a:t>
            </a:r>
          </a:p>
        </p:txBody>
      </p:sp>
      <p:sp>
        <p:nvSpPr>
          <p:cNvPr name="TextBox 33" id="33"/>
          <p:cNvSpPr txBox="true"/>
          <p:nvPr/>
        </p:nvSpPr>
        <p:spPr>
          <a:xfrm rot="0">
            <a:off x="11776017" y="1233843"/>
            <a:ext cx="2816627" cy="228346"/>
          </a:xfrm>
          <a:prstGeom prst="rect">
            <a:avLst/>
          </a:prstGeom>
        </p:spPr>
        <p:txBody>
          <a:bodyPr anchor="t" rtlCol="false" tIns="0" lIns="0" bIns="0" rIns="0">
            <a:spAutoFit/>
          </a:bodyPr>
          <a:lstStyle/>
          <a:p>
            <a:pPr algn="l" marL="0" indent="0" lvl="0">
              <a:lnSpc>
                <a:spcPts val="1936"/>
              </a:lnSpc>
              <a:spcBef>
                <a:spcPct val="0"/>
              </a:spcBef>
            </a:pPr>
            <a:r>
              <a:rPr lang="en-US" sz="1299">
                <a:solidFill>
                  <a:srgbClr val="000000"/>
                </a:solidFill>
                <a:latin typeface="DM Sans"/>
              </a:rPr>
              <a:t>INDEX</a:t>
            </a:r>
          </a:p>
        </p:txBody>
      </p:sp>
      <p:sp>
        <p:nvSpPr>
          <p:cNvPr name="TextBox 34" id="34"/>
          <p:cNvSpPr txBox="true"/>
          <p:nvPr/>
        </p:nvSpPr>
        <p:spPr>
          <a:xfrm rot="0">
            <a:off x="12611640" y="4220082"/>
            <a:ext cx="3844750" cy="307315"/>
          </a:xfrm>
          <a:prstGeom prst="rect">
            <a:avLst/>
          </a:prstGeom>
        </p:spPr>
        <p:txBody>
          <a:bodyPr anchor="t" rtlCol="false" tIns="0" lIns="0" bIns="0" rIns="0">
            <a:spAutoFit/>
          </a:bodyPr>
          <a:lstStyle/>
          <a:p>
            <a:pPr algn="l" marL="0" indent="0" lvl="0">
              <a:lnSpc>
                <a:spcPts val="2644"/>
              </a:lnSpc>
              <a:spcBef>
                <a:spcPct val="0"/>
              </a:spcBef>
            </a:pPr>
            <a:r>
              <a:rPr lang="en-US" sz="1774">
                <a:solidFill>
                  <a:srgbClr val="000000"/>
                </a:solidFill>
                <a:latin typeface="DM Sans"/>
              </a:rPr>
              <a:t>                SIDEBAR</a:t>
            </a:r>
          </a:p>
        </p:txBody>
      </p:sp>
      <p:sp>
        <p:nvSpPr>
          <p:cNvPr name="TextBox 35" id="35"/>
          <p:cNvSpPr txBox="true"/>
          <p:nvPr/>
        </p:nvSpPr>
        <p:spPr>
          <a:xfrm rot="0">
            <a:off x="11649053" y="6623953"/>
            <a:ext cx="2816627" cy="228346"/>
          </a:xfrm>
          <a:prstGeom prst="rect">
            <a:avLst/>
          </a:prstGeom>
        </p:spPr>
        <p:txBody>
          <a:bodyPr anchor="t" rtlCol="false" tIns="0" lIns="0" bIns="0" rIns="0">
            <a:spAutoFit/>
          </a:bodyPr>
          <a:lstStyle/>
          <a:p>
            <a:pPr algn="l" marL="0" indent="0" lvl="0">
              <a:lnSpc>
                <a:spcPts val="1936"/>
              </a:lnSpc>
              <a:spcBef>
                <a:spcPct val="0"/>
              </a:spcBef>
            </a:pPr>
            <a:r>
              <a:rPr lang="en-US" sz="1299" strike="noStrike" u="none">
                <a:solidFill>
                  <a:srgbClr val="000000"/>
                </a:solidFill>
                <a:latin typeface="DM Sans"/>
              </a:rPr>
              <a:t>   TODO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17" id="17"/>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415389" y="1358656"/>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31"/>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DAGBqqPsHxA</dc:identifier>
  <dcterms:modified xsi:type="dcterms:W3CDTF">2011-08-01T06:04:30Z</dcterms:modified>
  <cp:revision>1</cp:revision>
  <dc:title>Blue Doodle Project Presentation</dc:title>
</cp:coreProperties>
</file>